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1" r:id="rId3"/>
    <p:sldId id="257" r:id="rId4"/>
    <p:sldId id="268" r:id="rId5"/>
    <p:sldId id="260" r:id="rId6"/>
    <p:sldId id="265" r:id="rId7"/>
    <p:sldId id="259" r:id="rId8"/>
    <p:sldId id="261" r:id="rId9"/>
    <p:sldId id="269" r:id="rId10"/>
    <p:sldId id="267" r:id="rId11"/>
    <p:sldId id="263" r:id="rId12"/>
    <p:sldId id="264" r:id="rId13"/>
    <p:sldId id="270" r:id="rId14"/>
    <p:sldId id="277" r:id="rId15"/>
    <p:sldId id="273" r:id="rId16"/>
    <p:sldId id="275" r:id="rId17"/>
    <p:sldId id="278" r:id="rId18"/>
    <p:sldId id="276" r:id="rId19"/>
    <p:sldId id="279" r:id="rId20"/>
    <p:sldId id="280" r:id="rId21"/>
    <p:sldId id="282" r:id="rId22"/>
    <p:sldId id="283"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0" d="100"/>
          <a:sy n="40" d="100"/>
        </p:scale>
        <p:origin x="-7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BEF498-4AFE-419C-BB22-E7B7A4B368F3}" type="datetimeFigureOut">
              <a:rPr lang="es-ES" smtClean="0"/>
              <a:pPr/>
              <a:t>10/04/2012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0340B0-9AEC-4266-B4A4-D6BCD864EFD4}"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940340B0-9AEC-4266-B4A4-D6BCD864EFD4}" type="slidenum">
              <a:rPr lang="es-ES" smtClean="0"/>
              <a:pPr/>
              <a:t>13</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940340B0-9AEC-4266-B4A4-D6BCD864EFD4}" type="slidenum">
              <a:rPr lang="es-ES" smtClean="0"/>
              <a:pPr/>
              <a:t>15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05567744-9267-498D-A1F1-D3B7AFB68D5E}" type="datetimeFigureOut">
              <a:rPr lang="es-ES" smtClean="0"/>
              <a:pPr/>
              <a:t>10/04/2012</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D4F9BA6-56B1-4FCF-8EB4-63F6F78E0A9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5567744-9267-498D-A1F1-D3B7AFB68D5E}" type="datetimeFigureOut">
              <a:rPr lang="es-ES" smtClean="0"/>
              <a:pPr/>
              <a:t>10/04/2012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5567744-9267-498D-A1F1-D3B7AFB68D5E}" type="datetimeFigureOut">
              <a:rPr lang="es-ES" smtClean="0"/>
              <a:pPr/>
              <a:t>10/04/2012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5567744-9267-498D-A1F1-D3B7AFB68D5E}" type="datetimeFigureOut">
              <a:rPr lang="es-ES" smtClean="0"/>
              <a:pPr/>
              <a:t>10/04/2012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5567744-9267-498D-A1F1-D3B7AFB68D5E}" type="datetimeFigureOut">
              <a:rPr lang="es-ES" smtClean="0"/>
              <a:pPr/>
              <a:t>10/04/2012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5567744-9267-498D-A1F1-D3B7AFB68D5E}" type="datetimeFigureOut">
              <a:rPr lang="es-ES" smtClean="0"/>
              <a:pPr/>
              <a:t>10/04/2012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5567744-9267-498D-A1F1-D3B7AFB68D5E}" type="datetimeFigureOut">
              <a:rPr lang="es-ES" smtClean="0"/>
              <a:pPr/>
              <a:t>10/04/2012</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05567744-9267-498D-A1F1-D3B7AFB68D5E}" type="datetimeFigureOut">
              <a:rPr lang="es-ES" smtClean="0"/>
              <a:pPr/>
              <a:t>10/04/2012</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05567744-9267-498D-A1F1-D3B7AFB68D5E}" type="datetimeFigureOut">
              <a:rPr lang="es-ES" smtClean="0"/>
              <a:pPr/>
              <a:t>10/04/2012</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05567744-9267-498D-A1F1-D3B7AFB68D5E}" type="datetimeFigureOut">
              <a:rPr lang="es-ES" smtClean="0"/>
              <a:pPr/>
              <a:t>10/04/2012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D4F9BA6-56B1-4FCF-8EB4-63F6F78E0A9D}"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05567744-9267-498D-A1F1-D3B7AFB68D5E}" type="datetimeFigureOut">
              <a:rPr lang="es-ES" smtClean="0"/>
              <a:pPr/>
              <a:t>10/04/2012</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D4F9BA6-56B1-4FCF-8EB4-63F6F78E0A9D}"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5567744-9267-498D-A1F1-D3B7AFB68D5E}" type="datetimeFigureOut">
              <a:rPr lang="es-ES" smtClean="0"/>
              <a:pPr/>
              <a:t>10/04/2012</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4F9BA6-56B1-4FCF-8EB4-63F6F78E0A9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xquick.co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masadelante.com/faq-que-necesito.ht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masadelante.com/faq-dominio.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masadelante.com/faq-que-es-un-navegador.ht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asadelante.com/faq-internet.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s.wikipedia.org/wiki/Navegador_web" TargetMode="External"/><Relationship Id="rId2" Type="http://schemas.openxmlformats.org/officeDocument/2006/relationships/hyperlink" Target="http://es.wikipedia.org/wiki/Sitio_web" TargetMode="External"/><Relationship Id="rId1" Type="http://schemas.openxmlformats.org/officeDocument/2006/relationships/slideLayout" Target="../slideLayouts/slideLayout2.xml"/><Relationship Id="rId5" Type="http://schemas.openxmlformats.org/officeDocument/2006/relationships/hyperlink" Target="http://es.wikipedia.org/wiki/..." TargetMode="External"/><Relationship Id="rId4" Type="http://schemas.openxmlformats.org/officeDocument/2006/relationships/hyperlink" Target="http://es.wikipedia.org/wiki/Usuario"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mityc.es/es.ES/index.html" TargetMode="External"/><Relationship Id="rId2" Type="http://schemas.openxmlformats.org/officeDocument/2006/relationships/hyperlink" Target="http://www.uoc.edu/rusc/4/2/esp/index.html" TargetMode="External"/><Relationship Id="rId1" Type="http://schemas.openxmlformats.org/officeDocument/2006/relationships/slideLayout" Target="../slideLayouts/slideLayout2.xml"/><Relationship Id="rId4" Type="http://schemas.openxmlformats.org/officeDocument/2006/relationships/hyperlink" Target="http://www.ipk.sld.cu/biblioweb/tesi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asadelante.com/faq-que-necesito.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consoft.es/" TargetMode="External"/><Relationship Id="rId3" Type="http://schemas.openxmlformats.org/officeDocument/2006/relationships/hyperlink" Target="http://www.vivisimo.com/" TargetMode="External"/><Relationship Id="rId7" Type="http://schemas.openxmlformats.org/officeDocument/2006/relationships/hyperlink" Target="http://www.consoft.es/noticias/%3c/p%3e%3c/div%3e%20%20%20%20%20%20%3cp%20class=" TargetMode="External"/><Relationship Id="rId2" Type="http://schemas.openxmlformats.org/officeDocument/2006/relationships/hyperlink" Target="http://www.lomejor.com.ar/" TargetMode="External"/><Relationship Id="rId1" Type="http://schemas.openxmlformats.org/officeDocument/2006/relationships/slideLayout" Target="../slideLayouts/slideLayout7.xml"/><Relationship Id="rId6" Type="http://schemas.openxmlformats.org/officeDocument/2006/relationships/hyperlink" Target="http://www.dogpile.com/" TargetMode="External"/><Relationship Id="rId5" Type="http://schemas.openxmlformats.org/officeDocument/2006/relationships/hyperlink" Target="http://www.buscamultiple.com/" TargetMode="External"/><Relationship Id="rId4" Type="http://schemas.openxmlformats.org/officeDocument/2006/relationships/hyperlink" Target="http://multibuscador.biwe.com/" TargetMode="External"/><Relationship Id="rId9" Type="http://schemas.openxmlformats.org/officeDocument/2006/relationships/hyperlink" Target="http://www.ixquick.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smtClean="0"/>
              <a:t>Los Buscadores , </a:t>
            </a:r>
            <a:r>
              <a:rPr lang="es-ES" dirty="0" err="1" smtClean="0"/>
              <a:t>Metabuscadores</a:t>
            </a:r>
            <a:r>
              <a:rPr lang="es-ES" dirty="0" smtClean="0"/>
              <a:t> y Sitios Científicos</a:t>
            </a:r>
            <a:endParaRPr lang="es-ES" dirty="0"/>
          </a:p>
        </p:txBody>
      </p:sp>
      <p:sp>
        <p:nvSpPr>
          <p:cNvPr id="3" name="2 Subtítulo"/>
          <p:cNvSpPr>
            <a:spLocks noGrp="1"/>
          </p:cNvSpPr>
          <p:nvPr>
            <p:ph type="subTitle" idx="1"/>
          </p:nvPr>
        </p:nvSpPr>
        <p:spPr/>
        <p:txBody>
          <a:bodyPr/>
          <a:lstStyle/>
          <a:p>
            <a:r>
              <a:rPr lang="es-ES_tradnl" dirty="0" smtClean="0"/>
              <a:t>Lic. </a:t>
            </a:r>
            <a:r>
              <a:rPr lang="es-ES_tradnl" dirty="0" err="1" smtClean="0"/>
              <a:t>Damilsy</a:t>
            </a:r>
            <a:r>
              <a:rPr lang="es-ES_tradnl" dirty="0" smtClean="0"/>
              <a:t> Gómez </a:t>
            </a:r>
            <a:r>
              <a:rPr lang="es-ES_tradnl" dirty="0" err="1" smtClean="0"/>
              <a:t>Páz</a:t>
            </a:r>
            <a:endParaRPr lang="es-ES_tradnl" dirty="0" smtClean="0"/>
          </a:p>
          <a:p>
            <a:r>
              <a:rPr lang="es-ES_tradnl" dirty="0" smtClean="0"/>
              <a:t>Lic. </a:t>
            </a:r>
            <a:r>
              <a:rPr lang="es-ES_tradnl" dirty="0" err="1" smtClean="0"/>
              <a:t>Quirenia</a:t>
            </a:r>
            <a:r>
              <a:rPr lang="es-ES_tradnl" dirty="0" smtClean="0"/>
              <a:t> </a:t>
            </a:r>
            <a:r>
              <a:rPr lang="es-ES_tradnl" dirty="0" err="1" smtClean="0"/>
              <a:t>Nuñez</a:t>
            </a:r>
            <a:r>
              <a:rPr lang="es-ES_tradnl" dirty="0" smtClean="0"/>
              <a:t> </a:t>
            </a:r>
            <a:r>
              <a:rPr lang="es-ES_tradnl" dirty="0" err="1" smtClean="0"/>
              <a:t>Chaviano</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642910" y="785794"/>
            <a:ext cx="757242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rPr>
              <a:t> </a:t>
            </a:r>
            <a:r>
              <a:rPr kumimoji="0" lang="es-ES" sz="3600" b="1" i="0" u="none" strike="noStrike" cap="none" normalizeH="0" baseline="0" dirty="0" smtClean="0">
                <a:ln>
                  <a:noFill/>
                </a:ln>
                <a:solidFill>
                  <a:schemeClr val="tx1"/>
                </a:solidFill>
                <a:effectLst/>
                <a:latin typeface="Arial" charset="0"/>
              </a:rPr>
              <a:t>IXQUICK</a:t>
            </a:r>
            <a:r>
              <a:rPr kumimoji="0" lang="es-ES" sz="1800" b="0" i="0" u="none" strike="noStrike" cap="none" normalizeH="0" baseline="0" dirty="0" smtClean="0">
                <a:ln>
                  <a:noFill/>
                </a:ln>
                <a:solidFill>
                  <a:schemeClr val="tx1"/>
                </a:solidFill>
                <a:effectLst/>
                <a:latin typeface="Arial" charset="0"/>
              </a:rPr>
              <a:t/>
            </a:r>
            <a:br>
              <a:rPr kumimoji="0" lang="es-ES" sz="1800" b="0" i="0" u="none" strike="noStrike" cap="none" normalizeH="0" baseline="0" dirty="0" smtClean="0">
                <a:ln>
                  <a:noFill/>
                </a:ln>
                <a:solidFill>
                  <a:schemeClr val="tx1"/>
                </a:solidFill>
                <a:effectLst/>
                <a:latin typeface="Arial" charset="0"/>
              </a:rPr>
            </a:br>
            <a:r>
              <a:rPr kumimoji="0" lang="es-ES" sz="1800" b="1" i="0" u="none" strike="noStrike" cap="none" normalizeH="0" baseline="0" dirty="0" smtClean="0">
                <a:ln>
                  <a:noFill/>
                </a:ln>
                <a:solidFill>
                  <a:schemeClr val="tx1"/>
                </a:solidFill>
                <a:effectLst/>
                <a:latin typeface="Arial" charset="0"/>
                <a:hlinkClick r:id="rId2"/>
              </a:rPr>
              <a:t>http://www.ixquick.com/</a:t>
            </a:r>
            <a:endParaRPr kumimoji="0" lang="es-ES" sz="1800" b="1" i="0" u="none" strike="noStrike" cap="none" normalizeH="0" baseline="0" dirty="0" smtClean="0">
              <a:ln>
                <a:noFill/>
              </a:ln>
              <a:solidFill>
                <a:schemeClr val="tx1"/>
              </a:solidFill>
              <a:effectLst/>
              <a:latin typeface="Arial"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rPr>
              <a:t/>
            </a:r>
            <a:br>
              <a:rPr kumimoji="0" lang="es-ES" sz="1800" b="1" i="0" u="none" strike="noStrike" cap="none" normalizeH="0" baseline="0" dirty="0" smtClean="0">
                <a:ln>
                  <a:noFill/>
                </a:ln>
                <a:solidFill>
                  <a:schemeClr val="tx1"/>
                </a:solidFill>
                <a:effectLst/>
                <a:latin typeface="Arial" charset="0"/>
              </a:rPr>
            </a:br>
            <a:r>
              <a:rPr kumimoji="0" lang="es-ES" sz="2400" b="1" i="0" u="none" strike="noStrike" cap="none" normalizeH="0" baseline="0" dirty="0" smtClean="0">
                <a:ln>
                  <a:noFill/>
                </a:ln>
                <a:solidFill>
                  <a:schemeClr val="tx1"/>
                </a:solidFill>
                <a:effectLst/>
                <a:latin typeface="Arial" charset="0"/>
              </a:rPr>
              <a:t>Un </a:t>
            </a:r>
            <a:r>
              <a:rPr kumimoji="0" lang="es-ES" sz="2400" b="1" i="0" u="none" strike="noStrike" cap="none" normalizeH="0" baseline="0" dirty="0" err="1" smtClean="0">
                <a:ln>
                  <a:noFill/>
                </a:ln>
                <a:solidFill>
                  <a:schemeClr val="tx1"/>
                </a:solidFill>
                <a:effectLst/>
                <a:latin typeface="Arial" charset="0"/>
              </a:rPr>
              <a:t>metabuscador</a:t>
            </a:r>
            <a:r>
              <a:rPr kumimoji="0" lang="es-ES" sz="2400" b="1" i="0" u="none" strike="noStrike" cap="none" normalizeH="0" baseline="0" dirty="0" smtClean="0">
                <a:ln>
                  <a:noFill/>
                </a:ln>
                <a:solidFill>
                  <a:schemeClr val="tx1"/>
                </a:solidFill>
                <a:effectLst/>
                <a:latin typeface="Arial" charset="0"/>
              </a:rPr>
              <a:t> muy potente. </a:t>
            </a:r>
            <a:br>
              <a:rPr kumimoji="0" lang="es-ES" sz="2400" b="1" i="0" u="none" strike="noStrike" cap="none" normalizeH="0" baseline="0" dirty="0" smtClean="0">
                <a:ln>
                  <a:noFill/>
                </a:ln>
                <a:solidFill>
                  <a:schemeClr val="tx1"/>
                </a:solidFill>
                <a:effectLst/>
                <a:latin typeface="Arial" charset="0"/>
              </a:rPr>
            </a:br>
            <a:r>
              <a:rPr kumimoji="0" lang="es-ES" sz="2400" b="1" i="0" u="none" strike="noStrike" cap="none" normalizeH="0" baseline="0" dirty="0" smtClean="0">
                <a:ln>
                  <a:noFill/>
                </a:ln>
                <a:solidFill>
                  <a:schemeClr val="tx1"/>
                </a:solidFill>
                <a:effectLst/>
                <a:latin typeface="Arial" charset="0"/>
              </a:rPr>
              <a:t>Los resultados de búsqueda de </a:t>
            </a:r>
            <a:r>
              <a:rPr kumimoji="0" lang="es-ES" sz="2400" b="1" i="0" u="none" strike="noStrike" cap="none" normalizeH="0" baseline="0" dirty="0" err="1" smtClean="0">
                <a:ln>
                  <a:noFill/>
                </a:ln>
                <a:solidFill>
                  <a:schemeClr val="tx1"/>
                </a:solidFill>
                <a:effectLst/>
                <a:latin typeface="Arial" charset="0"/>
              </a:rPr>
              <a:t>Ixquick</a:t>
            </a:r>
            <a:r>
              <a:rPr kumimoji="0" lang="es-ES" sz="2400" b="1" i="0" u="none" strike="noStrike" cap="none" normalizeH="0" baseline="0" dirty="0" smtClean="0">
                <a:ln>
                  <a:noFill/>
                </a:ln>
                <a:solidFill>
                  <a:schemeClr val="tx1"/>
                </a:solidFill>
                <a:effectLst/>
                <a:latin typeface="Arial" charset="0"/>
              </a:rPr>
              <a:t> son </a:t>
            </a:r>
            <a:r>
              <a:rPr lang="es-ES" sz="2400" b="1" dirty="0" err="1" smtClean="0">
                <a:latin typeface="Arial" charset="0"/>
              </a:rPr>
              <a:t>muy</a:t>
            </a:r>
            <a:r>
              <a:rPr kumimoji="0" lang="es-ES" sz="2400" b="1" i="0" u="none" strike="noStrike" cap="none" normalizeH="0" baseline="0" dirty="0" err="1" smtClean="0">
                <a:ln>
                  <a:noFill/>
                </a:ln>
                <a:solidFill>
                  <a:schemeClr val="tx1"/>
                </a:solidFill>
                <a:effectLst/>
                <a:latin typeface="Arial" charset="0"/>
              </a:rPr>
              <a:t>completos</a:t>
            </a:r>
            <a:r>
              <a:rPr kumimoji="0" lang="es-ES" sz="2400" b="1" i="0" u="none" strike="noStrike" cap="none" normalizeH="0" baseline="0" dirty="0" smtClean="0">
                <a:ln>
                  <a:noFill/>
                </a:ln>
                <a:solidFill>
                  <a:schemeClr val="tx1"/>
                </a:solidFill>
                <a:effectLst/>
                <a:latin typeface="Arial" charset="0"/>
              </a:rPr>
              <a:t> y muy exactos. Las capacidades únicas de </a:t>
            </a:r>
            <a:r>
              <a:rPr kumimoji="0" lang="es-ES" sz="2400" b="1" i="0" u="none" strike="noStrike" cap="none" normalizeH="0" baseline="0" dirty="0" err="1" smtClean="0">
                <a:ln>
                  <a:noFill/>
                </a:ln>
                <a:solidFill>
                  <a:schemeClr val="tx1"/>
                </a:solidFill>
                <a:effectLst/>
                <a:latin typeface="Arial" charset="0"/>
              </a:rPr>
              <a:t>Ixquick</a:t>
            </a:r>
            <a:r>
              <a:rPr kumimoji="0" lang="es-ES" sz="2400" b="1" i="0" u="none" strike="noStrike" cap="none" normalizeH="0" baseline="0" dirty="0" smtClean="0">
                <a:ln>
                  <a:noFill/>
                </a:ln>
                <a:solidFill>
                  <a:schemeClr val="tx1"/>
                </a:solidFill>
                <a:effectLst/>
                <a:latin typeface="Arial" charset="0"/>
              </a:rPr>
              <a:t> incluyen una Búsqueda avanzada universal, una búsqueda global y un refinamiento avanzado.</a:t>
            </a:r>
            <a:br>
              <a:rPr kumimoji="0" lang="es-ES" sz="2400" b="1" i="0" u="none" strike="noStrike" cap="none" normalizeH="0" baseline="0" dirty="0" smtClean="0">
                <a:ln>
                  <a:noFill/>
                </a:ln>
                <a:solidFill>
                  <a:schemeClr val="tx1"/>
                </a:solidFill>
                <a:effectLst/>
                <a:latin typeface="Arial" charset="0"/>
              </a:rPr>
            </a:br>
            <a:r>
              <a:rPr lang="es-ES" sz="2400" b="1" dirty="0" smtClean="0">
                <a:latin typeface="Arial" charset="0"/>
              </a:rPr>
              <a:t>Hace búsquedas de </a:t>
            </a:r>
            <a:r>
              <a:rPr kumimoji="0" lang="es-ES" sz="2400" b="1" i="0" u="none" strike="noStrike" cap="none" normalizeH="0" baseline="0" dirty="0" smtClean="0">
                <a:ln>
                  <a:noFill/>
                </a:ln>
                <a:solidFill>
                  <a:schemeClr val="tx1"/>
                </a:solidFill>
                <a:effectLst/>
                <a:latin typeface="Arial" charset="0"/>
              </a:rPr>
              <a:t>números de teléfono y direcciones en todo el mundo con  su Directorio telefónico internacional.</a:t>
            </a:r>
          </a:p>
        </p:txBody>
      </p:sp>
      <p:sp>
        <p:nvSpPr>
          <p:cNvPr id="4098" name="AutoShape 2" descr="IXQUICK"/>
          <p:cNvSpPr>
            <a:spLocks noChangeAspect="1" noChangeArrowheads="1"/>
          </p:cNvSpPr>
          <p:nvPr/>
        </p:nvSpPr>
        <p:spPr bwMode="auto">
          <a:xfrm>
            <a:off x="155575" y="-731838"/>
            <a:ext cx="542925" cy="142875"/>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90488" y="285728"/>
            <a:ext cx="8963025" cy="62151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85725" y="285728"/>
            <a:ext cx="8972550" cy="6286544"/>
          </a:xfrm>
          <a:prstGeom prst="rect">
            <a:avLst/>
          </a:prstGeom>
          <a:noFill/>
          <a:ln w="9525">
            <a:noFill/>
            <a:miter lim="800000"/>
            <a:headEnd/>
            <a:tailEnd/>
          </a:ln>
          <a:effectLst/>
        </p:spPr>
      </p:pic>
      <p:sp>
        <p:nvSpPr>
          <p:cNvPr id="3" name="2 CuadroTexto"/>
          <p:cNvSpPr txBox="1"/>
          <p:nvPr/>
        </p:nvSpPr>
        <p:spPr>
          <a:xfrm>
            <a:off x="5500694" y="1785926"/>
            <a:ext cx="3429024" cy="923330"/>
          </a:xfrm>
          <a:prstGeom prst="rect">
            <a:avLst/>
          </a:prstGeom>
          <a:noFill/>
        </p:spPr>
        <p:txBody>
          <a:bodyPr wrap="square" rtlCol="0">
            <a:spAutoFit/>
          </a:bodyPr>
          <a:lstStyle/>
          <a:p>
            <a:r>
              <a:rPr lang="es-ES" dirty="0" smtClean="0"/>
              <a:t>32 páginas sin igual escogidas de por lo menos 2.399.739 resultados que corresponden</a:t>
            </a:r>
            <a:endParaRPr lang="es-ES" dirty="0"/>
          </a:p>
        </p:txBody>
      </p:sp>
      <p:cxnSp>
        <p:nvCxnSpPr>
          <p:cNvPr id="5" name="4 Conector recto de flecha"/>
          <p:cNvCxnSpPr/>
          <p:nvPr/>
        </p:nvCxnSpPr>
        <p:spPr>
          <a:xfrm>
            <a:off x="3643306" y="1142984"/>
            <a:ext cx="1785950" cy="85725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ES" sz="9600" u="sng" dirty="0">
                <a:solidFill>
                  <a:srgbClr val="0000FF"/>
                </a:solidFill>
                <a:hlinkClick r:id="rId3"/>
              </a:rPr>
              <a:t>S</a:t>
            </a:r>
            <a:r>
              <a:rPr lang="es-ES" sz="9600" u="sng" dirty="0" smtClean="0">
                <a:solidFill>
                  <a:srgbClr val="0000FF"/>
                </a:solidFill>
                <a:hlinkClick r:id="rId3"/>
              </a:rPr>
              <a:t>itios </a:t>
            </a:r>
            <a:r>
              <a:rPr lang="es-ES" sz="9600" u="sng" dirty="0" smtClean="0">
                <a:solidFill>
                  <a:srgbClr val="0000FF"/>
                </a:solidFill>
              </a:rPr>
              <a:t>Científicos</a:t>
            </a:r>
            <a:endParaRPr lang="es-ES" sz="9600" u="sng" dirty="0">
              <a:solidFill>
                <a:srgbClr val="0000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buNone/>
            </a:pPr>
            <a:r>
              <a:rPr lang="es-ES" dirty="0" smtClean="0">
                <a:latin typeface="Arial" pitchFamily="34" charset="0"/>
                <a:cs typeface="Arial" pitchFamily="34" charset="0"/>
              </a:rPr>
              <a:t>     </a:t>
            </a:r>
          </a:p>
          <a:p>
            <a:pPr algn="just"/>
            <a:r>
              <a:rPr lang="es-ES" dirty="0" smtClean="0">
                <a:latin typeface="Arial" pitchFamily="34" charset="0"/>
                <a:cs typeface="Arial" pitchFamily="34" charset="0"/>
              </a:rPr>
              <a:t>Es un conjunto de archivos electrónicos y páginas Web </a:t>
            </a:r>
          </a:p>
          <a:p>
            <a:pPr algn="just">
              <a:buNone/>
            </a:pPr>
            <a:r>
              <a:rPr lang="es-ES" dirty="0" smtClean="0">
                <a:latin typeface="Arial" pitchFamily="34" charset="0"/>
                <a:cs typeface="Arial" pitchFamily="34" charset="0"/>
              </a:rPr>
              <a:t>    referentes a un tema en particular.</a:t>
            </a:r>
          </a:p>
          <a:p>
            <a:pPr algn="just"/>
            <a:r>
              <a:rPr lang="es-ES" dirty="0" smtClean="0">
                <a:latin typeface="Arial" pitchFamily="34" charset="0"/>
                <a:cs typeface="Arial" pitchFamily="34" charset="0"/>
              </a:rPr>
              <a:t>Un </a:t>
            </a:r>
            <a:r>
              <a:rPr lang="es-ES" b="1" dirty="0" smtClean="0">
                <a:latin typeface="Arial" pitchFamily="34" charset="0"/>
                <a:cs typeface="Arial" pitchFamily="34" charset="0"/>
              </a:rPr>
              <a:t>sitio web</a:t>
            </a:r>
            <a:r>
              <a:rPr lang="es-ES" dirty="0" smtClean="0">
                <a:latin typeface="Arial" pitchFamily="34" charset="0"/>
                <a:cs typeface="Arial" pitchFamily="34" charset="0"/>
              </a:rPr>
              <a:t> es un sitio (localización) en la </a:t>
            </a:r>
            <a:r>
              <a:rPr lang="es-ES" dirty="0" err="1" smtClean="0">
                <a:latin typeface="Arial" pitchFamily="34" charset="0"/>
                <a:cs typeface="Arial" pitchFamily="34" charset="0"/>
              </a:rPr>
              <a:t>World</a:t>
            </a:r>
            <a:r>
              <a:rPr lang="es-ES" dirty="0" smtClean="0">
                <a:latin typeface="Arial" pitchFamily="34" charset="0"/>
                <a:cs typeface="Arial" pitchFamily="34" charset="0"/>
              </a:rPr>
              <a:t> </a:t>
            </a:r>
            <a:r>
              <a:rPr lang="es-ES" dirty="0" err="1" smtClean="0">
                <a:latin typeface="Arial" pitchFamily="34" charset="0"/>
                <a:cs typeface="Arial" pitchFamily="34" charset="0"/>
              </a:rPr>
              <a:t>Wide</a:t>
            </a:r>
            <a:r>
              <a:rPr lang="es-ES" dirty="0" smtClean="0">
                <a:latin typeface="Arial" pitchFamily="34" charset="0"/>
                <a:cs typeface="Arial" pitchFamily="34" charset="0"/>
              </a:rPr>
              <a:t> Web que </a:t>
            </a:r>
            <a:r>
              <a:rPr lang="es-ES" dirty="0" err="1" smtClean="0">
                <a:latin typeface="Arial" pitchFamily="34" charset="0"/>
                <a:cs typeface="Arial" pitchFamily="34" charset="0"/>
              </a:rPr>
              <a:t>contine</a:t>
            </a:r>
            <a:r>
              <a:rPr lang="es-ES" dirty="0" smtClean="0">
                <a:latin typeface="Arial" pitchFamily="34" charset="0"/>
                <a:cs typeface="Arial" pitchFamily="34" charset="0"/>
              </a:rPr>
              <a:t> documentos (</a:t>
            </a:r>
            <a:r>
              <a:rPr lang="es-ES" b="1" dirty="0" smtClean="0">
                <a:latin typeface="Arial" pitchFamily="34" charset="0"/>
                <a:cs typeface="Arial" pitchFamily="34" charset="0"/>
              </a:rPr>
              <a:t>páginas web</a:t>
            </a:r>
            <a:r>
              <a:rPr lang="es-ES" dirty="0" smtClean="0">
                <a:latin typeface="Arial" pitchFamily="34" charset="0"/>
                <a:cs typeface="Arial" pitchFamily="34" charset="0"/>
              </a:rPr>
              <a:t>) organizados jerárquicamente. Cada documento (página web) contiene texto y/o gráficos que aparecen como información digital en la pantalla de un ordenador. Un sitio puede contener una combinación de gráficos, texto, audio, vídeo, y otros materiales dinámicos o estáticos.</a:t>
            </a:r>
          </a:p>
          <a:p>
            <a:endParaRPr lang="es-ES" dirty="0"/>
          </a:p>
        </p:txBody>
      </p:sp>
      <p:sp>
        <p:nvSpPr>
          <p:cNvPr id="3" name="2 Título"/>
          <p:cNvSpPr>
            <a:spLocks noGrp="1"/>
          </p:cNvSpPr>
          <p:nvPr>
            <p:ph type="title"/>
          </p:nvPr>
        </p:nvSpPr>
        <p:spPr/>
        <p:txBody>
          <a:bodyPr/>
          <a:lstStyle/>
          <a:p>
            <a:r>
              <a:rPr lang="es-ES_tradnl" dirty="0" smtClean="0"/>
              <a:t>¿Qué es un Sitio Web?</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buNone/>
            </a:pPr>
            <a:r>
              <a:rPr lang="es-ES" dirty="0" smtClean="0">
                <a:latin typeface="Arial" pitchFamily="34" charset="0"/>
                <a:cs typeface="Arial" pitchFamily="34" charset="0"/>
              </a:rPr>
              <a:t>   Cada sitio web tiene una </a:t>
            </a:r>
            <a:r>
              <a:rPr lang="es-ES" b="1" dirty="0" smtClean="0">
                <a:latin typeface="Arial" pitchFamily="34" charset="0"/>
                <a:cs typeface="Arial" pitchFamily="34" charset="0"/>
              </a:rPr>
              <a:t>página de inicio (en inglés Home Page)</a:t>
            </a:r>
            <a:r>
              <a:rPr lang="es-ES" dirty="0" smtClean="0">
                <a:latin typeface="Arial" pitchFamily="34" charset="0"/>
                <a:cs typeface="Arial" pitchFamily="34" charset="0"/>
              </a:rPr>
              <a:t>, que es el primer documento que ve el usuario cuando entra en el sitio web poniendo el nombre del </a:t>
            </a:r>
            <a:r>
              <a:rPr lang="es-ES" dirty="0" smtClean="0">
                <a:latin typeface="Arial" pitchFamily="34" charset="0"/>
                <a:cs typeface="Arial" pitchFamily="34" charset="0"/>
                <a:hlinkClick r:id="rId3" tooltip="¿Qué es un &#10;dominio? - Definición de dominio"/>
              </a:rPr>
              <a:t>dominio</a:t>
            </a:r>
            <a:r>
              <a:rPr lang="es-ES" dirty="0" smtClean="0">
                <a:latin typeface="Arial" pitchFamily="34" charset="0"/>
                <a:cs typeface="Arial" pitchFamily="34" charset="0"/>
              </a:rPr>
              <a:t> de ese sitio web en un </a:t>
            </a:r>
            <a:r>
              <a:rPr lang="es-ES" dirty="0" smtClean="0">
                <a:latin typeface="Arial" pitchFamily="34" charset="0"/>
                <a:cs typeface="Arial" pitchFamily="34" charset="0"/>
                <a:hlinkClick r:id="rId4" tooltip="¿Qué es un navegador, explorador o buscador?"/>
              </a:rPr>
              <a:t>navegador</a:t>
            </a:r>
            <a:r>
              <a:rPr lang="es-ES" dirty="0" smtClean="0">
                <a:latin typeface="Arial" pitchFamily="34" charset="0"/>
                <a:cs typeface="Arial" pitchFamily="34" charset="0"/>
              </a:rPr>
              <a:t>. El sitio normalmente tiene otros documentos (páginas web) adicionales. Cada sitio pertenece y es gestionado y por un individuo, una compañía o una organización</a:t>
            </a:r>
            <a:r>
              <a:rPr lang="es-ES" dirty="0" smtClean="0"/>
              <a:t>.</a:t>
            </a:r>
          </a:p>
          <a:p>
            <a:endParaRPr lang="es-ES" dirty="0"/>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buNone/>
            </a:pPr>
            <a:r>
              <a:rPr lang="es-ES" dirty="0" smtClean="0">
                <a:latin typeface="Arial" pitchFamily="34" charset="0"/>
                <a:cs typeface="Arial" pitchFamily="34" charset="0"/>
              </a:rPr>
              <a:t>   Si lo comparáramos con un libro, un sitio web sería el libro entero y una página web de ese sitio web sería un capítulo de ese libro.</a:t>
            </a:r>
          </a:p>
          <a:p>
            <a:pPr algn="just">
              <a:buNone/>
            </a:pPr>
            <a:r>
              <a:rPr lang="es-ES" dirty="0" smtClean="0">
                <a:latin typeface="Arial" pitchFamily="34" charset="0"/>
                <a:cs typeface="Arial" pitchFamily="34" charset="0"/>
              </a:rPr>
              <a:t>   Decimos que sería un capítulo y no una página del libro porque a menudo es necesario desplazarse hacia bajo en la pantalla para ver todo el contenido de una página web, al igual que en un libro te </a:t>
            </a:r>
            <a:r>
              <a:rPr lang="es-ES" i="1" dirty="0" smtClean="0">
                <a:latin typeface="Arial" pitchFamily="34" charset="0"/>
                <a:cs typeface="Arial" pitchFamily="34" charset="0"/>
              </a:rPr>
              <a:t>desplazas</a:t>
            </a:r>
            <a:r>
              <a:rPr lang="es-ES" dirty="0" smtClean="0">
                <a:latin typeface="Arial" pitchFamily="34" charset="0"/>
                <a:cs typeface="Arial" pitchFamily="34" charset="0"/>
              </a:rPr>
              <a:t> a través de varias páginas para ver todo el contenido de un capítulo. El índice de los capítulos del libro sería el equivalente al </a:t>
            </a:r>
            <a:r>
              <a:rPr lang="es-ES" b="1" dirty="0" smtClean="0">
                <a:latin typeface="Arial" pitchFamily="34" charset="0"/>
                <a:cs typeface="Arial" pitchFamily="34" charset="0"/>
              </a:rPr>
              <a:t>mapa del sitio web </a:t>
            </a:r>
            <a:endParaRPr lang="es-ES" dirty="0">
              <a:latin typeface="Arial" pitchFamily="34" charset="0"/>
              <a:cs typeface="Arial" pitchFamily="34" charset="0"/>
            </a:endParaRPr>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buNone/>
            </a:pPr>
            <a:r>
              <a:rPr lang="es-ES" dirty="0" smtClean="0">
                <a:latin typeface="Arial" pitchFamily="34" charset="0"/>
                <a:cs typeface="Arial" pitchFamily="34" charset="0"/>
              </a:rPr>
              <a:t>   Como medio, los sitios web son similares a las películas, a la televisión o a las revistas, en que también crean y manipulan imágenes digitales y texto, por lo que un sitio web es también un medio de comunicación. La diferencia principal entre un sitio web y los medios tradicionales es que un sitio web está en una red de ordenadores (</a:t>
            </a:r>
            <a:r>
              <a:rPr lang="es-ES" dirty="0" smtClean="0">
                <a:latin typeface="Arial" pitchFamily="34" charset="0"/>
                <a:cs typeface="Arial" pitchFamily="34" charset="0"/>
                <a:hlinkClick r:id="rId2" tooltip="¿Qué significa&#10; "/>
              </a:rPr>
              <a:t>Internet</a:t>
            </a:r>
            <a:r>
              <a:rPr lang="es-ES" dirty="0" smtClean="0">
                <a:latin typeface="Arial" pitchFamily="34" charset="0"/>
                <a:cs typeface="Arial" pitchFamily="34" charset="0"/>
              </a:rPr>
              <a:t>) y está codificado de manera que permite que los usuarios interactúen con el. A través de un sitio web, puedes realizar compras, búsquedas, enviar mensajes, y otras actividades interactivas</a:t>
            </a:r>
          </a:p>
          <a:p>
            <a:endParaRPr lang="es-ES" dirty="0"/>
          </a:p>
        </p:txBody>
      </p:sp>
      <p:sp>
        <p:nvSpPr>
          <p:cNvPr id="3" name="2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buNone/>
            </a:pPr>
            <a:r>
              <a:rPr lang="es-ES" dirty="0" smtClean="0"/>
              <a:t>   </a:t>
            </a:r>
            <a:r>
              <a:rPr lang="es-ES" dirty="0" smtClean="0">
                <a:latin typeface="Arial" pitchFamily="34" charset="0"/>
                <a:cs typeface="Arial" pitchFamily="34" charset="0"/>
              </a:rPr>
              <a:t>Una </a:t>
            </a:r>
            <a:r>
              <a:rPr lang="es-ES" b="1" dirty="0" smtClean="0">
                <a:latin typeface="Arial" pitchFamily="34" charset="0"/>
                <a:cs typeface="Arial" pitchFamily="34" charset="0"/>
              </a:rPr>
              <a:t>wiki</a:t>
            </a:r>
            <a:r>
              <a:rPr lang="es-ES" dirty="0" smtClean="0">
                <a:latin typeface="Arial" pitchFamily="34" charset="0"/>
                <a:cs typeface="Arial" pitchFamily="34" charset="0"/>
              </a:rPr>
              <a:t>, es un </a:t>
            </a:r>
            <a:r>
              <a:rPr lang="es-ES" u="sng" dirty="0" smtClean="0">
                <a:latin typeface="Arial" pitchFamily="34" charset="0"/>
                <a:cs typeface="Arial" pitchFamily="34" charset="0"/>
                <a:hlinkClick r:id="rId2" tooltip="Sitio web"/>
              </a:rPr>
              <a:t>sitio web</a:t>
            </a:r>
            <a:r>
              <a:rPr lang="es-ES" dirty="0" smtClean="0">
                <a:latin typeface="Arial" pitchFamily="34" charset="0"/>
                <a:cs typeface="Arial" pitchFamily="34" charset="0"/>
              </a:rPr>
              <a:t> cuyas páginas web pueden ser editadas por múltiples voluntarios a través del </a:t>
            </a:r>
            <a:r>
              <a:rPr lang="es-ES" u="sng" dirty="0" smtClean="0">
                <a:latin typeface="Arial" pitchFamily="34" charset="0"/>
                <a:cs typeface="Arial" pitchFamily="34" charset="0"/>
                <a:hlinkClick r:id="rId3" tooltip="Navegador web"/>
              </a:rPr>
              <a:t>navegador web</a:t>
            </a:r>
            <a:r>
              <a:rPr lang="es-ES" dirty="0" smtClean="0">
                <a:latin typeface="Arial" pitchFamily="34" charset="0"/>
                <a:cs typeface="Arial" pitchFamily="34" charset="0"/>
              </a:rPr>
              <a:t>. Los </a:t>
            </a:r>
            <a:r>
              <a:rPr lang="es-ES" u="sng" dirty="0" smtClean="0">
                <a:latin typeface="Arial" pitchFamily="34" charset="0"/>
                <a:cs typeface="Arial" pitchFamily="34" charset="0"/>
                <a:hlinkClick r:id="rId4" tooltip="Usuario"/>
              </a:rPr>
              <a:t>usuarios</a:t>
            </a:r>
            <a:r>
              <a:rPr lang="es-ES" dirty="0" smtClean="0">
                <a:latin typeface="Arial" pitchFamily="34" charset="0"/>
                <a:cs typeface="Arial" pitchFamily="34" charset="0"/>
              </a:rPr>
              <a:t> pueden crear, modificar o borrar un mismo texto que comparten. Los textos o «páginas wiki» tienen títulos únicos. Si se escribe el título de una «página wiki» en algún lugar del wiki entre dobles corchetes (</a:t>
            </a:r>
            <a:r>
              <a:rPr lang="es-ES" u="sng" dirty="0" smtClean="0">
                <a:latin typeface="Arial" pitchFamily="34" charset="0"/>
                <a:cs typeface="Arial" pitchFamily="34" charset="0"/>
                <a:hlinkClick r:id="rId5" tooltip="..."/>
              </a:rPr>
              <a:t>...</a:t>
            </a:r>
            <a:r>
              <a:rPr lang="es-ES" dirty="0" smtClean="0">
                <a:latin typeface="Arial" pitchFamily="34" charset="0"/>
                <a:cs typeface="Arial" pitchFamily="34" charset="0"/>
              </a:rPr>
              <a:t>), esta palabra se convierte en un «enlace web» a la página wiki.</a:t>
            </a:r>
          </a:p>
          <a:p>
            <a:endParaRPr lang="es-ES" dirty="0"/>
          </a:p>
        </p:txBody>
      </p:sp>
      <p:sp>
        <p:nvSpPr>
          <p:cNvPr id="3" name="2 Título"/>
          <p:cNvSpPr>
            <a:spLocks noGrp="1"/>
          </p:cNvSpPr>
          <p:nvPr>
            <p:ph type="title"/>
          </p:nvPr>
        </p:nvSpPr>
        <p:spPr/>
        <p:txBody>
          <a:bodyPr/>
          <a:lstStyle/>
          <a:p>
            <a:r>
              <a:rPr lang="es-ES_tradnl" dirty="0" smtClean="0"/>
              <a:t>Ejemplos de Sitio Web.</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dow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2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13" dur="2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14"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hlinkClick r:id="rId2"/>
              </a:rPr>
              <a:t>http://www.uoc.edu/rusc/4/2/esp/index.html</a:t>
            </a:r>
            <a:endParaRPr lang="es-ES" dirty="0" smtClean="0"/>
          </a:p>
          <a:p>
            <a:pPr algn="just">
              <a:buNone/>
            </a:pPr>
            <a:r>
              <a:rPr lang="es-ES" sz="1800" dirty="0" smtClean="0"/>
              <a:t>     Revista de Universidad y Sociedad del conocimiento. Con posibilidades de Publicación.</a:t>
            </a:r>
          </a:p>
          <a:p>
            <a:r>
              <a:rPr lang="es-ES" dirty="0" smtClean="0">
                <a:hlinkClick r:id="rId3"/>
              </a:rPr>
              <a:t>http://www.mityc.es/es.ES/index.html</a:t>
            </a:r>
            <a:endParaRPr lang="es-ES" dirty="0" smtClean="0"/>
          </a:p>
          <a:p>
            <a:pPr algn="just">
              <a:buNone/>
            </a:pPr>
            <a:r>
              <a:rPr lang="es-ES" sz="1900" dirty="0" smtClean="0"/>
              <a:t>   Dado el gran volumen de información que se publica y mantiene en el Web del</a:t>
            </a:r>
          </a:p>
          <a:p>
            <a:pPr algn="just">
              <a:buNone/>
            </a:pPr>
            <a:r>
              <a:rPr lang="es-ES" sz="1900" dirty="0" smtClean="0"/>
              <a:t>   Ministerio de Industria, Turismo y Comercio el servicio de búsquedas permite</a:t>
            </a:r>
          </a:p>
          <a:p>
            <a:pPr algn="just">
              <a:buNone/>
            </a:pPr>
            <a:r>
              <a:rPr lang="es-ES" sz="1900" dirty="0" smtClean="0"/>
              <a:t>   localizar información y contenidos publicados por la Administración en sus</a:t>
            </a:r>
          </a:p>
          <a:p>
            <a:pPr algn="just">
              <a:buNone/>
            </a:pPr>
            <a:r>
              <a:rPr lang="es-ES" sz="1900" dirty="0" smtClean="0"/>
              <a:t>   servicios Web públicos.</a:t>
            </a:r>
          </a:p>
          <a:p>
            <a:pPr algn="just"/>
            <a:r>
              <a:rPr lang="es-ES" sz="2000" dirty="0" smtClean="0">
                <a:hlinkClick r:id="rId4"/>
              </a:rPr>
              <a:t>http://www.ipk.sld.cu/biblioweb/tesis.htm</a:t>
            </a:r>
            <a:r>
              <a:rPr lang="es-ES" sz="2000" dirty="0" smtClean="0"/>
              <a:t>.</a:t>
            </a:r>
          </a:p>
          <a:p>
            <a:pPr>
              <a:buNone/>
            </a:pPr>
            <a:r>
              <a:rPr lang="es-ES" sz="1800" dirty="0" smtClean="0"/>
              <a:t>    Acceso a tesis de maestría y doctorados a</a:t>
            </a:r>
          </a:p>
          <a:p>
            <a:pPr>
              <a:buNone/>
            </a:pPr>
            <a:r>
              <a:rPr lang="es-ES" sz="1800" dirty="0" smtClean="0"/>
              <a:t>    texto completo.</a:t>
            </a:r>
          </a:p>
          <a:p>
            <a:pPr algn="just">
              <a:buNone/>
            </a:pPr>
            <a:endParaRPr lang="es-ES" sz="2000" dirty="0" smtClean="0"/>
          </a:p>
          <a:p>
            <a:pPr algn="just"/>
            <a:endParaRPr lang="es-ES" sz="1900" dirty="0" smtClean="0"/>
          </a:p>
          <a:p>
            <a:endParaRPr lang="es-ES" dirty="0" smtClean="0"/>
          </a:p>
          <a:p>
            <a:endParaRPr lang="es-ES" dirty="0" smtClean="0"/>
          </a:p>
          <a:p>
            <a:endParaRPr lang="es-ES" dirty="0" smtClean="0"/>
          </a:p>
          <a:p>
            <a:endParaRPr lang="es-ES" dirty="0"/>
          </a:p>
        </p:txBody>
      </p:sp>
      <p:sp>
        <p:nvSpPr>
          <p:cNvPr id="3" name="2 Título"/>
          <p:cNvSpPr>
            <a:spLocks noGrp="1"/>
          </p:cNvSpPr>
          <p:nvPr>
            <p:ph type="title"/>
          </p:nvPr>
        </p:nvSpPr>
        <p:spPr/>
        <p:txBody>
          <a:bodyPr/>
          <a:lstStyle/>
          <a:p>
            <a:r>
              <a:rPr lang="es-ES_tradnl" dirty="0" smtClean="0"/>
              <a:t>Ejemplos</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_tradnl" dirty="0" smtClean="0"/>
              <a:t>Desarrollar habilidades para la búsqueda en internet  a través de los motores de búsquedas, </a:t>
            </a:r>
            <a:r>
              <a:rPr lang="es-ES_tradnl" dirty="0" err="1" smtClean="0"/>
              <a:t>metabuscadores</a:t>
            </a:r>
            <a:r>
              <a:rPr lang="es-ES_tradnl" dirty="0" smtClean="0"/>
              <a:t> y sitios científicos.</a:t>
            </a:r>
          </a:p>
          <a:p>
            <a:endParaRPr lang="es-ES" dirty="0"/>
          </a:p>
        </p:txBody>
      </p:sp>
      <p:sp>
        <p:nvSpPr>
          <p:cNvPr id="3" name="2 Título"/>
          <p:cNvSpPr>
            <a:spLocks noGrp="1"/>
          </p:cNvSpPr>
          <p:nvPr>
            <p:ph type="title"/>
          </p:nvPr>
        </p:nvSpPr>
        <p:spPr/>
        <p:txBody>
          <a:bodyPr/>
          <a:lstStyle/>
          <a:p>
            <a:r>
              <a:rPr lang="es-ES_tradnl" smtClean="0"/>
              <a:t>Objetivo</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1481138"/>
          <a:ext cx="8229600" cy="5551480"/>
        </p:xfrm>
        <a:graphic>
          <a:graphicData uri="http://schemas.openxmlformats.org/drawingml/2006/table">
            <a:tbl>
              <a:tblPr firstRow="1" bandRow="1">
                <a:tableStyleId>{5C22544A-7EE6-4342-B048-85BDC9FD1C3A}</a:tableStyleId>
              </a:tblPr>
              <a:tblGrid>
                <a:gridCol w="2743200"/>
                <a:gridCol w="2743200"/>
                <a:gridCol w="2743200"/>
              </a:tblGrid>
              <a:tr h="656063">
                <a:tc>
                  <a:txBody>
                    <a:bodyPr/>
                    <a:lstStyle/>
                    <a:p>
                      <a:r>
                        <a:rPr lang="es-ES_tradnl" dirty="0" smtClean="0"/>
                        <a:t>Motores de búsquedas</a:t>
                      </a:r>
                      <a:endParaRPr lang="es-ES" dirty="0"/>
                    </a:p>
                  </a:txBody>
                  <a:tcPr/>
                </a:tc>
                <a:tc>
                  <a:txBody>
                    <a:bodyPr/>
                    <a:lstStyle/>
                    <a:p>
                      <a:r>
                        <a:rPr lang="es-ES_tradnl" dirty="0" err="1" smtClean="0"/>
                        <a:t>Metabuscadores</a:t>
                      </a:r>
                      <a:endParaRPr lang="es-ES" dirty="0"/>
                    </a:p>
                  </a:txBody>
                  <a:tcPr/>
                </a:tc>
                <a:tc>
                  <a:txBody>
                    <a:bodyPr/>
                    <a:lstStyle/>
                    <a:p>
                      <a:r>
                        <a:rPr lang="es-ES_tradnl" dirty="0" smtClean="0"/>
                        <a:t>Sitios</a:t>
                      </a:r>
                      <a:r>
                        <a:rPr lang="es-ES_tradnl" baseline="0" dirty="0" smtClean="0"/>
                        <a:t> Científicos.</a:t>
                      </a:r>
                      <a:endParaRPr lang="es-ES" dirty="0"/>
                    </a:p>
                  </a:txBody>
                  <a:tcPr/>
                </a:tc>
              </a:tr>
              <a:tr h="2426537">
                <a:tc>
                  <a:txBody>
                    <a:bodyPr/>
                    <a:lstStyle/>
                    <a:p>
                      <a:pPr algn="just"/>
                      <a:r>
                        <a:rPr lang="es-DO" sz="1400" dirty="0" smtClean="0"/>
                        <a:t>Brindan acceso a una gran porción de las páginas disponibles públicamente en la red, en crecimiento exponencial</a:t>
                      </a:r>
                      <a:endParaRPr lang="es-ES" sz="1400" dirty="0"/>
                    </a:p>
                  </a:txBody>
                  <a:tcPr/>
                </a:tc>
                <a:tc>
                  <a:txBody>
                    <a:bodyPr/>
                    <a:lstStyle/>
                    <a:p>
                      <a:pPr algn="just"/>
                      <a:r>
                        <a:rPr lang="es-ES" sz="1400" dirty="0" smtClean="0"/>
                        <a:t>Amplían de forma notoria el ámbito de las búsquedas que realizamos, proporcionándonos así mayores resultados(la forma de combinar los resultados depende del buscador utilizado)</a:t>
                      </a:r>
                      <a:endParaRPr lang="es-ES" sz="1400" dirty="0"/>
                    </a:p>
                  </a:txBody>
                  <a:tcPr/>
                </a:tc>
                <a:tc>
                  <a:txBody>
                    <a:bodyPr/>
                    <a:lstStyle/>
                    <a:p>
                      <a:r>
                        <a:rPr lang="es-ES" sz="1400" dirty="0" smtClean="0">
                          <a:latin typeface="+mn-lt"/>
                        </a:rPr>
                        <a:t>A través de un</a:t>
                      </a:r>
                      <a:r>
                        <a:rPr lang="es-ES" sz="1400" baseline="0" dirty="0" smtClean="0">
                          <a:latin typeface="+mn-lt"/>
                        </a:rPr>
                        <a:t> </a:t>
                      </a:r>
                      <a:r>
                        <a:rPr lang="es-ES" sz="1400" dirty="0" smtClean="0">
                          <a:latin typeface="+mn-lt"/>
                        </a:rPr>
                        <a:t>sitio web tendrás la oportunidad de comunicar tus mensajes y propuestas a una </a:t>
                      </a:r>
                      <a:r>
                        <a:rPr lang="es-ES" sz="1400" b="1" dirty="0" smtClean="0">
                          <a:latin typeface="+mn-lt"/>
                        </a:rPr>
                        <a:t>audiencia o público </a:t>
                      </a:r>
                      <a:r>
                        <a:rPr lang="es-ES" sz="1400" dirty="0" smtClean="0">
                          <a:latin typeface="+mn-lt"/>
                        </a:rPr>
                        <a:t>determinado.</a:t>
                      </a:r>
                      <a:endParaRPr lang="es-ES" sz="1400" dirty="0">
                        <a:latin typeface="+mn-lt"/>
                      </a:endParaRPr>
                    </a:p>
                  </a:txBody>
                  <a:tcPr/>
                </a:tc>
              </a:tr>
              <a:tr h="1294153">
                <a:tc>
                  <a:txBody>
                    <a:bodyPr/>
                    <a:lstStyle/>
                    <a:p>
                      <a:r>
                        <a:rPr lang="es-DO" sz="1400" dirty="0" smtClean="0"/>
                        <a:t>Son los mejores medios diseñados para ser utilizados en la red</a:t>
                      </a:r>
                      <a:endParaRPr lang="es-ES" sz="14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400" dirty="0" smtClean="0"/>
                        <a:t>Utilizando </a:t>
                      </a:r>
                      <a:r>
                        <a:rPr lang="es-ES" sz="1400" dirty="0" err="1" smtClean="0"/>
                        <a:t>metabuscadores</a:t>
                      </a:r>
                      <a:r>
                        <a:rPr lang="es-ES" sz="1400" dirty="0" smtClean="0"/>
                        <a:t> podemos evaluar la relevancia de la página mostrada</a:t>
                      </a:r>
                    </a:p>
                  </a:txBody>
                  <a:tcPr/>
                </a:tc>
                <a:tc>
                  <a:txBody>
                    <a:bodyPr/>
                    <a:lstStyle/>
                    <a:p>
                      <a:r>
                        <a:rPr lang="es-ES" sz="1200" dirty="0" smtClean="0"/>
                        <a:t>Un página web tiene la misión esencial de vincular los visitantes con el vasto mundo de la información de un modo agradable y eficiente. Los contenidos sin un formato normalizado en el web y las facilidades que brinda la hipermedia permiten, además de acceder a la información de un modo entretenido, satisfacer los requerimientos y gustos de los más disímiles usuarios</a:t>
                      </a:r>
                      <a:endParaRPr lang="es-ES" sz="1200" dirty="0"/>
                    </a:p>
                  </a:txBody>
                  <a:tcPr/>
                </a:tc>
              </a:tr>
            </a:tbl>
          </a:graphicData>
        </a:graphic>
      </p:graphicFrame>
      <p:sp>
        <p:nvSpPr>
          <p:cNvPr id="3" name="2 Título"/>
          <p:cNvSpPr>
            <a:spLocks noGrp="1"/>
          </p:cNvSpPr>
          <p:nvPr>
            <p:ph type="title"/>
          </p:nvPr>
        </p:nvSpPr>
        <p:spPr/>
        <p:txBody>
          <a:bodyPr/>
          <a:lstStyle/>
          <a:p>
            <a:r>
              <a:rPr lang="es-ES_tradnl" dirty="0" smtClean="0"/>
              <a:t>Oportunidades</a:t>
            </a:r>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sz="2400" dirty="0" smtClean="0">
                <a:latin typeface="Arial" pitchFamily="34" charset="0"/>
                <a:cs typeface="Arial" pitchFamily="34" charset="0"/>
              </a:rPr>
              <a:t>Muchas veces, resulta tan frustrante no encontrar información en la web, como confuso disponer de demasiadas opciones de búsqueda y no saber cómo emprenderla.</a:t>
            </a:r>
          </a:p>
          <a:p>
            <a:pPr>
              <a:buNone/>
            </a:pPr>
            <a:endParaRPr lang="es-MX" sz="2400" dirty="0" smtClean="0">
              <a:latin typeface="Arial" pitchFamily="34" charset="0"/>
              <a:cs typeface="Arial" pitchFamily="34" charset="0"/>
            </a:endParaRPr>
          </a:p>
          <a:p>
            <a:r>
              <a:rPr lang="es-MX" sz="2400" dirty="0" smtClean="0">
                <a:latin typeface="Arial" pitchFamily="34" charset="0"/>
                <a:cs typeface="Arial" pitchFamily="34" charset="0"/>
              </a:rPr>
              <a:t>A continuación presento algunas estrategias generales que deben tenerse en cuenta para utilizar las diferentes herramientas de búsqueda en la web de forma más rápida y eficiente. </a:t>
            </a:r>
            <a:endParaRPr lang="es-ES" sz="2400" dirty="0" smtClean="0">
              <a:latin typeface="Arial" pitchFamily="34" charset="0"/>
              <a:cs typeface="Arial" pitchFamily="34" charset="0"/>
            </a:endParaRPr>
          </a:p>
          <a:p>
            <a:endParaRPr lang="es-ES" dirty="0"/>
          </a:p>
        </p:txBody>
      </p:sp>
      <p:sp>
        <p:nvSpPr>
          <p:cNvPr id="3" name="2 Título"/>
          <p:cNvSpPr>
            <a:spLocks noGrp="1"/>
          </p:cNvSpPr>
          <p:nvPr>
            <p:ph type="title"/>
          </p:nvPr>
        </p:nvSpPr>
        <p:spPr/>
        <p:txBody>
          <a:bodyPr/>
          <a:lstStyle/>
          <a:p>
            <a:r>
              <a:rPr lang="es-ES" sz="4400" dirty="0" smtClean="0"/>
              <a:t>Estrategias de búsqueda en la web </a:t>
            </a:r>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214422"/>
            <a:ext cx="8229600" cy="5214974"/>
          </a:xfrm>
        </p:spPr>
        <p:txBody>
          <a:bodyPr>
            <a:normAutofit fontScale="55000" lnSpcReduction="20000"/>
          </a:bodyPr>
          <a:lstStyle/>
          <a:p>
            <a:pPr algn="just">
              <a:lnSpc>
                <a:spcPct val="90000"/>
              </a:lnSpc>
            </a:pPr>
            <a:r>
              <a:rPr lang="es-MX" sz="2800" dirty="0" smtClean="0">
                <a:latin typeface="Arial" pitchFamily="34" charset="0"/>
                <a:cs typeface="Arial" pitchFamily="34" charset="0"/>
              </a:rPr>
              <a:t>Usar varios recursos de búsqueda, y no ceñirse a uno exclusivamente para todos los tipos de búsqueda.</a:t>
            </a:r>
          </a:p>
          <a:p>
            <a:pPr algn="just">
              <a:lnSpc>
                <a:spcPct val="90000"/>
              </a:lnSpc>
            </a:pPr>
            <a:r>
              <a:rPr lang="es-MX" sz="2800" dirty="0" smtClean="0">
                <a:latin typeface="Arial" pitchFamily="34" charset="0"/>
                <a:cs typeface="Arial" pitchFamily="34" charset="0"/>
              </a:rPr>
              <a:t> Elaborar y mantener una lista propia de buscadores, </a:t>
            </a:r>
            <a:r>
              <a:rPr lang="es-MX" sz="2800" dirty="0" err="1" smtClean="0">
                <a:latin typeface="Arial" pitchFamily="34" charset="0"/>
                <a:cs typeface="Arial" pitchFamily="34" charset="0"/>
              </a:rPr>
              <a:t>metabuscadores</a:t>
            </a:r>
            <a:r>
              <a:rPr lang="es-MX" sz="2800" dirty="0" smtClean="0">
                <a:latin typeface="Arial" pitchFamily="34" charset="0"/>
                <a:cs typeface="Arial" pitchFamily="34" charset="0"/>
              </a:rPr>
              <a:t>, directorios, guías y recursos más útiles. Guardar la selección en un archivo de “Favoritos” (</a:t>
            </a:r>
            <a:r>
              <a:rPr lang="es-MX" sz="2800" i="1" dirty="0" err="1" smtClean="0">
                <a:latin typeface="Arial" pitchFamily="34" charset="0"/>
                <a:cs typeface="Arial" pitchFamily="34" charset="0"/>
              </a:rPr>
              <a:t>bookmarks</a:t>
            </a:r>
            <a:r>
              <a:rPr lang="es-MX" sz="2800" dirty="0" smtClean="0">
                <a:latin typeface="Arial" pitchFamily="34" charset="0"/>
                <a:cs typeface="Arial" pitchFamily="34" charset="0"/>
              </a:rPr>
              <a:t>) en nuestra computadora.</a:t>
            </a:r>
          </a:p>
          <a:p>
            <a:r>
              <a:rPr lang="es-DO" sz="2800" dirty="0" smtClean="0"/>
              <a:t>Sea específico</a:t>
            </a:r>
            <a:br>
              <a:rPr lang="es-DO" sz="2800" dirty="0" smtClean="0"/>
            </a:br>
            <a:r>
              <a:rPr lang="es-DO" sz="2800" dirty="0" smtClean="0"/>
              <a:t>    </a:t>
            </a:r>
            <a:r>
              <a:rPr lang="es-DO" sz="2800" b="1" dirty="0" smtClean="0"/>
              <a:t>EJEMPLO:    Huracán Hugo </a:t>
            </a:r>
            <a:r>
              <a:rPr lang="es-DO" sz="2800" dirty="0" smtClean="0"/>
              <a:t> </a:t>
            </a:r>
            <a:endParaRPr lang="es-ES" sz="2800" dirty="0" smtClean="0"/>
          </a:p>
          <a:p>
            <a:r>
              <a:rPr lang="es-DO" sz="2800" dirty="0" smtClean="0"/>
              <a:t>·Donde sea posible, utilice nombres y sustantivos como palabras claves</a:t>
            </a:r>
            <a:br>
              <a:rPr lang="es-DO" sz="2800" dirty="0" smtClean="0"/>
            </a:br>
            <a:r>
              <a:rPr lang="es-DO" sz="2800" dirty="0" smtClean="0"/>
              <a:t>    </a:t>
            </a:r>
            <a:r>
              <a:rPr lang="es-DO" sz="2800" b="1" dirty="0" smtClean="0"/>
              <a:t>EJEMPLO:    vajilla platos tazas fiesta</a:t>
            </a:r>
            <a:r>
              <a:rPr lang="es-DO" sz="2800" dirty="0" smtClean="0"/>
              <a:t> </a:t>
            </a:r>
            <a:endParaRPr lang="es-ES" sz="2800" dirty="0" smtClean="0"/>
          </a:p>
          <a:p>
            <a:r>
              <a:rPr lang="es-DO" sz="2800" dirty="0" smtClean="0"/>
              <a:t>·Ponga los términos más importantes primero en su lista de palabras clave; para asegurarse que serán buscadas  coloque un signo + en frente de cada una de ellas</a:t>
            </a:r>
            <a:br>
              <a:rPr lang="es-DO" sz="2800" dirty="0" smtClean="0"/>
            </a:br>
            <a:r>
              <a:rPr lang="es-DO" sz="2800" dirty="0" smtClean="0"/>
              <a:t>    </a:t>
            </a:r>
            <a:r>
              <a:rPr lang="es-DO" sz="2800" b="1" dirty="0" smtClean="0"/>
              <a:t>EJEMPLO:    +híbrido +eléctrico +gas +vehículos</a:t>
            </a:r>
            <a:r>
              <a:rPr lang="es-DO" sz="2800" dirty="0" smtClean="0"/>
              <a:t> </a:t>
            </a:r>
            <a:endParaRPr lang="es-ES" sz="2800" dirty="0" smtClean="0"/>
          </a:p>
          <a:p>
            <a:r>
              <a:rPr lang="es-DO" sz="2800" dirty="0" smtClean="0"/>
              <a:t> · Utilice por lo menos tres palabras claves en su demanda</a:t>
            </a:r>
            <a:br>
              <a:rPr lang="es-DO" sz="2800" dirty="0" smtClean="0"/>
            </a:br>
            <a:r>
              <a:rPr lang="es-DO" sz="2800" dirty="0" smtClean="0"/>
              <a:t>    </a:t>
            </a:r>
            <a:r>
              <a:rPr lang="es-DO" sz="2800" b="1" dirty="0" smtClean="0"/>
              <a:t>EJEMPLO:    interacción vitaminas drogas </a:t>
            </a:r>
            <a:r>
              <a:rPr lang="es-DO" sz="2800" dirty="0" smtClean="0"/>
              <a:t> </a:t>
            </a:r>
            <a:endParaRPr lang="es-ES" sz="2800" dirty="0" smtClean="0"/>
          </a:p>
          <a:p>
            <a:r>
              <a:rPr lang="es-DO" sz="2800" dirty="0" smtClean="0"/>
              <a:t>· Combine palabras claves, donde sea posible, en frases</a:t>
            </a:r>
            <a:br>
              <a:rPr lang="es-DO" sz="2800" dirty="0" smtClean="0"/>
            </a:br>
            <a:r>
              <a:rPr lang="es-DO" sz="2800" dirty="0" smtClean="0"/>
              <a:t>    </a:t>
            </a:r>
            <a:r>
              <a:rPr lang="es-DO" sz="2800" b="1" dirty="0" smtClean="0"/>
              <a:t>EJEMPLO:    "tutorial sobre buscadores"</a:t>
            </a:r>
            <a:r>
              <a:rPr lang="es-DO" sz="2800" dirty="0" smtClean="0"/>
              <a:t> </a:t>
            </a:r>
            <a:endParaRPr lang="es-ES" sz="2800" dirty="0" smtClean="0"/>
          </a:p>
          <a:p>
            <a:r>
              <a:rPr lang="es-DO" sz="2800" dirty="0" smtClean="0"/>
              <a:t>· Evite palabras comunes, por ejemplo: agua, a menos que sean parte de una frase</a:t>
            </a:r>
            <a:br>
              <a:rPr lang="es-DO" sz="2800" dirty="0" smtClean="0"/>
            </a:br>
            <a:r>
              <a:rPr lang="es-DO" sz="2800" dirty="0" smtClean="0"/>
              <a:t>    </a:t>
            </a:r>
            <a:r>
              <a:rPr lang="es-DO" sz="2800" b="1" dirty="0" smtClean="0"/>
              <a:t>EJEMPLO:    "agua embotellada"</a:t>
            </a:r>
            <a:r>
              <a:rPr lang="es-DO" sz="2800" dirty="0" smtClean="0"/>
              <a:t> </a:t>
            </a:r>
            <a:endParaRPr lang="es-ES" sz="2800" dirty="0" smtClean="0"/>
          </a:p>
          <a:p>
            <a:r>
              <a:rPr lang="es-DO" sz="2800" dirty="0" smtClean="0"/>
              <a:t>· Piense en palabras que esperaría encontrar en el cuerpo de la página y utilícelas como palabras clave</a:t>
            </a:r>
            <a:br>
              <a:rPr lang="es-DO" sz="2800" dirty="0" smtClean="0"/>
            </a:br>
            <a:r>
              <a:rPr lang="es-DO" sz="2800" dirty="0" smtClean="0"/>
              <a:t>    </a:t>
            </a:r>
            <a:r>
              <a:rPr lang="es-DO" sz="2800" b="1" dirty="0" smtClean="0"/>
              <a:t>EJEMPLO:    anorexia bulimia desorden alimentario</a:t>
            </a:r>
            <a:r>
              <a:rPr lang="es-DO" sz="2800" dirty="0" smtClean="0"/>
              <a:t> </a:t>
            </a:r>
            <a:endParaRPr lang="es-ES" sz="2800" dirty="0" smtClean="0"/>
          </a:p>
          <a:p>
            <a:r>
              <a:rPr lang="es-DO" sz="2800" dirty="0" smtClean="0"/>
              <a:t>· Escriba su demanda de búsqueda y revísela antes de </a:t>
            </a:r>
            <a:r>
              <a:rPr lang="es-DO" sz="2800" dirty="0" err="1" smtClean="0"/>
              <a:t>tipearla</a:t>
            </a:r>
            <a:r>
              <a:rPr lang="es-DO" sz="2800" dirty="0" smtClean="0"/>
              <a:t> en el recuadro del buscador</a:t>
            </a:r>
            <a:br>
              <a:rPr lang="es-DO" sz="2800" dirty="0" smtClean="0"/>
            </a:br>
            <a:r>
              <a:rPr lang="es-DO" sz="2800" dirty="0" smtClean="0"/>
              <a:t>    </a:t>
            </a:r>
            <a:r>
              <a:rPr lang="es-DO" sz="2800" b="1" dirty="0" smtClean="0"/>
              <a:t>EJEMPLO:   +" carolina del sur" +"ayuda financiera" +solicitudes +subsidios</a:t>
            </a:r>
            <a:r>
              <a:rPr lang="es-DO" sz="2800" dirty="0" smtClean="0"/>
              <a:t> </a:t>
            </a:r>
            <a:endParaRPr lang="es-ES" sz="2800" dirty="0" smtClean="0"/>
          </a:p>
          <a:p>
            <a:pPr algn="just">
              <a:lnSpc>
                <a:spcPct val="90000"/>
              </a:lnSpc>
            </a:pPr>
            <a:endParaRPr lang="es-ES" sz="2800" dirty="0" smtClean="0">
              <a:latin typeface="Arial" pitchFamily="34" charset="0"/>
              <a:cs typeface="Arial" pitchFamily="34" charset="0"/>
            </a:endParaRPr>
          </a:p>
          <a:p>
            <a:endParaRPr lang="es-ES" dirty="0"/>
          </a:p>
        </p:txBody>
      </p:sp>
      <p:sp>
        <p:nvSpPr>
          <p:cNvPr id="3" name="2 Título"/>
          <p:cNvSpPr>
            <a:spLocks noGrp="1"/>
          </p:cNvSpPr>
          <p:nvPr>
            <p:ph type="title"/>
          </p:nvPr>
        </p:nvSpPr>
        <p:spPr/>
        <p:txBody>
          <a:bodyPr/>
          <a:lstStyle/>
          <a:p>
            <a:r>
              <a:rPr lang="es-MX" dirty="0" smtClean="0"/>
              <a:t>Estrategias generales</a:t>
            </a:r>
            <a:r>
              <a:rPr lang="es-ES" dirty="0" smtClean="0"/>
              <a:t> </a:t>
            </a: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buNone/>
            </a:pPr>
            <a:r>
              <a:rPr lang="es-ES_tradnl" dirty="0" smtClean="0"/>
              <a:t>    </a:t>
            </a:r>
            <a:r>
              <a:rPr lang="es-ES" sz="3600" u="sng" dirty="0" smtClean="0">
                <a:solidFill>
                  <a:srgbClr val="0000FF"/>
                </a:solidFill>
              </a:rPr>
              <a:t>Los buscadores</a:t>
            </a:r>
            <a:r>
              <a:rPr lang="es-ES" sz="3600" dirty="0" smtClean="0">
                <a:solidFill>
                  <a:srgbClr val="0000FF"/>
                </a:solidFill>
              </a:rPr>
              <a:t> </a:t>
            </a:r>
            <a:r>
              <a:rPr lang="es-ES" sz="3600" dirty="0" smtClean="0"/>
              <a:t>son bases de datos gigantescas que contienen información sobre el contenido de los </a:t>
            </a:r>
            <a:r>
              <a:rPr lang="es-ES" sz="3600" dirty="0" smtClean="0">
                <a:hlinkClick r:id="rId2"/>
              </a:rPr>
              <a:t>sitios web</a:t>
            </a:r>
            <a:r>
              <a:rPr lang="es-ES" sz="3600" dirty="0" smtClean="0"/>
              <a:t> que integran la web</a:t>
            </a:r>
            <a:endParaRPr lang="es-ES_tradnl" sz="3600" dirty="0" smtClean="0"/>
          </a:p>
        </p:txBody>
      </p:sp>
      <p:sp>
        <p:nvSpPr>
          <p:cNvPr id="2" name="1 Título"/>
          <p:cNvSpPr>
            <a:spLocks noGrp="1"/>
          </p:cNvSpPr>
          <p:nvPr>
            <p:ph type="title"/>
          </p:nvPr>
        </p:nvSpPr>
        <p:spPr/>
        <p:txBody>
          <a:bodyPr/>
          <a:lstStyle/>
          <a:p>
            <a:r>
              <a:rPr lang="es-ES" b="1" dirty="0" smtClean="0"/>
              <a:t>¿Qué es un buscador? </a:t>
            </a:r>
            <a:endParaRPr lang="es-ES" b="1"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428604"/>
            <a:ext cx="7772400" cy="1470025"/>
          </a:xfrm>
        </p:spPr>
        <p:txBody>
          <a:bodyPr>
            <a:normAutofit fontScale="90000"/>
          </a:bodyPr>
          <a:lstStyle/>
          <a:p>
            <a:r>
              <a:rPr lang="es-DO" dirty="0" smtClean="0"/>
              <a:t>Existen dos tipos de buscadores: </a:t>
            </a:r>
            <a:r>
              <a:rPr lang="es-ES" dirty="0" smtClean="0"/>
              <a:t/>
            </a:r>
            <a:br>
              <a:rPr lang="es-ES" dirty="0" smtClean="0"/>
            </a:br>
            <a:endParaRPr lang="es-ES" dirty="0"/>
          </a:p>
        </p:txBody>
      </p:sp>
      <p:sp>
        <p:nvSpPr>
          <p:cNvPr id="3" name="2 Subtítulo"/>
          <p:cNvSpPr>
            <a:spLocks noGrp="1"/>
          </p:cNvSpPr>
          <p:nvPr>
            <p:ph type="subTitle" idx="1"/>
          </p:nvPr>
        </p:nvSpPr>
        <p:spPr>
          <a:xfrm>
            <a:off x="1371600" y="1857364"/>
            <a:ext cx="6400800" cy="3781436"/>
          </a:xfrm>
        </p:spPr>
        <p:txBody>
          <a:bodyPr>
            <a:normAutofit fontScale="92500" lnSpcReduction="20000"/>
          </a:bodyPr>
          <a:lstStyle/>
          <a:p>
            <a:pPr algn="just"/>
            <a:r>
              <a:rPr lang="es-DO" b="1" dirty="0" smtClean="0">
                <a:solidFill>
                  <a:schemeClr val="tx1"/>
                </a:solidFill>
              </a:rPr>
              <a:t>Individual.</a:t>
            </a:r>
            <a:r>
              <a:rPr lang="es-DO" dirty="0" smtClean="0"/>
              <a:t> </a:t>
            </a:r>
            <a:r>
              <a:rPr lang="es-DO" dirty="0" smtClean="0">
                <a:solidFill>
                  <a:schemeClr val="tx1"/>
                </a:solidFill>
              </a:rPr>
              <a:t>Los motores de búsqueda individuales compilan sus propias bases de datos susceptibles de búsqueda en la red.</a:t>
            </a:r>
          </a:p>
          <a:p>
            <a:pPr algn="l"/>
            <a:r>
              <a:rPr lang="es-ES" dirty="0" smtClean="0">
                <a:solidFill>
                  <a:schemeClr val="tx1"/>
                </a:solidFill>
              </a:rPr>
              <a:t/>
            </a:r>
            <a:br>
              <a:rPr lang="es-ES" dirty="0" smtClean="0">
                <a:solidFill>
                  <a:schemeClr val="tx1"/>
                </a:solidFill>
              </a:rPr>
            </a:br>
            <a:r>
              <a:rPr lang="es-DO" b="1" dirty="0" smtClean="0">
                <a:solidFill>
                  <a:schemeClr val="tx1"/>
                </a:solidFill>
              </a:rPr>
              <a:t>Meta.</a:t>
            </a:r>
            <a:r>
              <a:rPr lang="es-DO" dirty="0" smtClean="0">
                <a:solidFill>
                  <a:schemeClr val="tx1"/>
                </a:solidFill>
              </a:rPr>
              <a:t>  Los meta buscadores no compilan bases de datos. En su lugar, buscan las bases de datos de  conjuntos múltiples de motores individuales simultáneamente</a:t>
            </a:r>
            <a:r>
              <a:rPr lang="es-ES" dirty="0" smtClean="0"/>
              <a:t/>
            </a:r>
            <a:br>
              <a:rPr lang="es-ES" dirty="0" smtClean="0"/>
            </a:b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buNone/>
            </a:pPr>
            <a:r>
              <a:rPr lang="es-DO" dirty="0" smtClean="0">
                <a:solidFill>
                  <a:schemeClr val="tx1"/>
                </a:solidFill>
              </a:rPr>
              <a:t>    Los motores de búsqueda compilan sus bases de datos empleando “arañas” o “robots” para  recorrer el espacio de la red desde un vínculo a otro, identificando y leyendo las páginas. Los sitios sin vínculos hacia otras páginas pueden ser ignorados por las “arañas” totalmente. </a:t>
            </a:r>
          </a:p>
          <a:p>
            <a:pPr algn="just">
              <a:buNone/>
            </a:pPr>
            <a:r>
              <a:rPr lang="es-ES" dirty="0" smtClean="0"/>
              <a:t>    Cuando introduces una frase o palabra, el motor buscará en su base de datos y  devolverá resultados en un orden que estará determinado por su propio algoritmo.</a:t>
            </a:r>
            <a:endParaRPr lang="es-ES" dirty="0" smtClean="0">
              <a:solidFill>
                <a:schemeClr val="tx1"/>
              </a:solidFill>
            </a:endParaRPr>
          </a:p>
          <a:p>
            <a:endParaRPr lang="es-ES" dirty="0"/>
          </a:p>
        </p:txBody>
      </p:sp>
      <p:sp>
        <p:nvSpPr>
          <p:cNvPr id="2" name="1 Título"/>
          <p:cNvSpPr>
            <a:spLocks noGrp="1"/>
          </p:cNvSpPr>
          <p:nvPr>
            <p:ph type="title"/>
          </p:nvPr>
        </p:nvSpPr>
        <p:spPr/>
        <p:txBody>
          <a:bodyPr>
            <a:noAutofit/>
          </a:bodyPr>
          <a:lstStyle/>
          <a:p>
            <a:r>
              <a:rPr lang="es-ES" sz="3600" b="1" dirty="0" smtClean="0"/>
              <a:t>¿Cómo funciona un motor de búsqueda?</a:t>
            </a:r>
            <a:r>
              <a:rPr lang="es-ES" sz="3600" dirty="0" smtClean="0"/>
              <a:t/>
            </a:r>
            <a:br>
              <a:rPr lang="es-ES" sz="3600" dirty="0" smtClean="0"/>
            </a:br>
            <a:endParaRPr lang="es-E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descr="GOOGLE"/>
          <p:cNvSpPr>
            <a:spLocks noChangeAspect="1" noChangeArrowheads="1"/>
          </p:cNvSpPr>
          <p:nvPr/>
        </p:nvSpPr>
        <p:spPr bwMode="auto">
          <a:xfrm>
            <a:off x="155575" y="90488"/>
            <a:ext cx="600075" cy="238125"/>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5124" name="Picture 4" descr="GOOGLE"/>
          <p:cNvPicPr>
            <a:picLocks noChangeAspect="1" noChangeArrowheads="1"/>
          </p:cNvPicPr>
          <p:nvPr/>
        </p:nvPicPr>
        <p:blipFill>
          <a:blip r:embed="rId2"/>
          <a:srcRect/>
          <a:stretch>
            <a:fillRect/>
          </a:stretch>
        </p:blipFill>
        <p:spPr bwMode="auto">
          <a:xfrm>
            <a:off x="642910" y="857232"/>
            <a:ext cx="1620214" cy="642942"/>
          </a:xfrm>
          <a:prstGeom prst="rect">
            <a:avLst/>
          </a:prstGeom>
          <a:noFill/>
        </p:spPr>
      </p:pic>
      <p:pic>
        <p:nvPicPr>
          <p:cNvPr id="5126" name="Picture 6" descr="YAHOO"/>
          <p:cNvPicPr>
            <a:picLocks noChangeAspect="1" noChangeArrowheads="1"/>
          </p:cNvPicPr>
          <p:nvPr/>
        </p:nvPicPr>
        <p:blipFill>
          <a:blip r:embed="rId3"/>
          <a:srcRect/>
          <a:stretch>
            <a:fillRect/>
          </a:stretch>
        </p:blipFill>
        <p:spPr bwMode="auto">
          <a:xfrm>
            <a:off x="214282" y="2214554"/>
            <a:ext cx="2257441" cy="428628"/>
          </a:xfrm>
          <a:prstGeom prst="rect">
            <a:avLst/>
          </a:prstGeom>
          <a:noFill/>
        </p:spPr>
      </p:pic>
      <p:pic>
        <p:nvPicPr>
          <p:cNvPr id="5128" name="Picture 8" descr="WIKIA SEARCH"/>
          <p:cNvPicPr>
            <a:picLocks noChangeAspect="1" noChangeArrowheads="1"/>
          </p:cNvPicPr>
          <p:nvPr/>
        </p:nvPicPr>
        <p:blipFill>
          <a:blip r:embed="rId4"/>
          <a:srcRect/>
          <a:stretch>
            <a:fillRect/>
          </a:stretch>
        </p:blipFill>
        <p:spPr bwMode="auto">
          <a:xfrm>
            <a:off x="428596" y="4143380"/>
            <a:ext cx="1911684" cy="857256"/>
          </a:xfrm>
          <a:prstGeom prst="rect">
            <a:avLst/>
          </a:prstGeom>
          <a:noFill/>
        </p:spPr>
      </p:pic>
      <p:sp>
        <p:nvSpPr>
          <p:cNvPr id="7" name="6 Rectángulo"/>
          <p:cNvSpPr/>
          <p:nvPr/>
        </p:nvSpPr>
        <p:spPr>
          <a:xfrm>
            <a:off x="642910" y="4929198"/>
            <a:ext cx="1428760" cy="276999"/>
          </a:xfrm>
          <a:prstGeom prst="rect">
            <a:avLst/>
          </a:prstGeom>
        </p:spPr>
        <p:txBody>
          <a:bodyPr wrap="square">
            <a:spAutoFit/>
          </a:bodyPr>
          <a:lstStyle/>
          <a:p>
            <a:r>
              <a:rPr kumimoji="0" lang="es-ES" sz="1200" b="1" i="0" u="none" strike="noStrike" cap="none" normalizeH="0" baseline="0" dirty="0" smtClean="0">
                <a:ln>
                  <a:noFill/>
                </a:ln>
                <a:solidFill>
                  <a:schemeClr val="tx1"/>
                </a:solidFill>
                <a:effectLst/>
                <a:latin typeface="Arial" charset="0"/>
              </a:rPr>
              <a:t> </a:t>
            </a:r>
            <a:r>
              <a:rPr lang="es-ES" sz="1200" b="1" dirty="0">
                <a:latin typeface="Arial" charset="0"/>
              </a:rPr>
              <a:t>WIKIA SEARCH</a:t>
            </a:r>
            <a:r>
              <a:rPr lang="es-ES" sz="1200" dirty="0">
                <a:latin typeface="Arial" charset="0"/>
              </a:rPr>
              <a:t> </a:t>
            </a:r>
            <a:endParaRPr lang="es-ES" sz="1200" dirty="0"/>
          </a:p>
        </p:txBody>
      </p:sp>
      <p:pic>
        <p:nvPicPr>
          <p:cNvPr id="5130" name="Picture 10" descr="ALTAVISTA"/>
          <p:cNvPicPr>
            <a:picLocks noChangeAspect="1" noChangeArrowheads="1"/>
          </p:cNvPicPr>
          <p:nvPr/>
        </p:nvPicPr>
        <p:blipFill>
          <a:blip r:embed="rId5"/>
          <a:srcRect/>
          <a:stretch>
            <a:fillRect/>
          </a:stretch>
        </p:blipFill>
        <p:spPr bwMode="auto">
          <a:xfrm>
            <a:off x="594202" y="3071810"/>
            <a:ext cx="1620344" cy="642942"/>
          </a:xfrm>
          <a:prstGeom prst="rect">
            <a:avLst/>
          </a:prstGeom>
          <a:noFill/>
        </p:spPr>
      </p:pic>
      <p:pic>
        <p:nvPicPr>
          <p:cNvPr id="5132" name="Picture 12" descr="ALLTHEWEB"/>
          <p:cNvPicPr>
            <a:picLocks noChangeAspect="1" noChangeArrowheads="1"/>
          </p:cNvPicPr>
          <p:nvPr/>
        </p:nvPicPr>
        <p:blipFill>
          <a:blip r:embed="rId6"/>
          <a:srcRect/>
          <a:stretch>
            <a:fillRect/>
          </a:stretch>
        </p:blipFill>
        <p:spPr bwMode="auto">
          <a:xfrm>
            <a:off x="285720" y="5786454"/>
            <a:ext cx="2700356" cy="500066"/>
          </a:xfrm>
          <a:prstGeom prst="rect">
            <a:avLst/>
          </a:prstGeom>
          <a:noFill/>
        </p:spPr>
      </p:pic>
      <p:sp>
        <p:nvSpPr>
          <p:cNvPr id="10" name="9 CuadroTexto"/>
          <p:cNvSpPr txBox="1"/>
          <p:nvPr/>
        </p:nvSpPr>
        <p:spPr>
          <a:xfrm>
            <a:off x="2500298" y="785794"/>
            <a:ext cx="5158528" cy="707886"/>
          </a:xfrm>
          <a:prstGeom prst="rect">
            <a:avLst/>
          </a:prstGeom>
          <a:noFill/>
        </p:spPr>
        <p:txBody>
          <a:bodyPr wrap="square" rtlCol="0">
            <a:spAutoFit/>
          </a:bodyPr>
          <a:lstStyle/>
          <a:p>
            <a:pPr algn="just"/>
            <a:r>
              <a:rPr lang="es-ES" sz="2000" dirty="0" smtClean="0"/>
              <a:t>Google hoy por hoy es el buscador más utilizado en el Mundo a nivel general</a:t>
            </a:r>
            <a:endParaRPr lang="es-ES" sz="2000" dirty="0"/>
          </a:p>
        </p:txBody>
      </p:sp>
      <p:sp>
        <p:nvSpPr>
          <p:cNvPr id="11" name="10 CuadroTexto"/>
          <p:cNvSpPr txBox="1"/>
          <p:nvPr/>
        </p:nvSpPr>
        <p:spPr>
          <a:xfrm>
            <a:off x="2571736" y="1714488"/>
            <a:ext cx="4572032" cy="923330"/>
          </a:xfrm>
          <a:prstGeom prst="rect">
            <a:avLst/>
          </a:prstGeom>
          <a:noFill/>
        </p:spPr>
        <p:txBody>
          <a:bodyPr wrap="square" rtlCol="0">
            <a:spAutoFit/>
          </a:bodyPr>
          <a:lstStyle/>
          <a:p>
            <a:pPr algn="just"/>
            <a:r>
              <a:rPr lang="es-ES" dirty="0" smtClean="0"/>
              <a:t>Es el más estructurado de los buscadores, devuelve los resultados de la búsqueda de una forma ejemplar mediante un directorio temático.</a:t>
            </a:r>
            <a:endParaRPr lang="es-ES" dirty="0"/>
          </a:p>
        </p:txBody>
      </p:sp>
      <p:sp>
        <p:nvSpPr>
          <p:cNvPr id="12" name="11 CuadroTexto"/>
          <p:cNvSpPr txBox="1"/>
          <p:nvPr/>
        </p:nvSpPr>
        <p:spPr>
          <a:xfrm>
            <a:off x="2714612" y="3143249"/>
            <a:ext cx="4143404" cy="646331"/>
          </a:xfrm>
          <a:prstGeom prst="rect">
            <a:avLst/>
          </a:prstGeom>
          <a:noFill/>
        </p:spPr>
        <p:txBody>
          <a:bodyPr wrap="square" rtlCol="0">
            <a:spAutoFit/>
          </a:bodyPr>
          <a:lstStyle/>
          <a:p>
            <a:pPr algn="just"/>
            <a:r>
              <a:rPr lang="es-ES" dirty="0" smtClean="0"/>
              <a:t>Se destaca por su rapidez de respuesta en devolver las direcciones y referencias. Es muy especifico</a:t>
            </a:r>
            <a:endParaRPr lang="es-ES" dirty="0"/>
          </a:p>
        </p:txBody>
      </p:sp>
      <p:sp>
        <p:nvSpPr>
          <p:cNvPr id="13" name="12 CuadroTexto"/>
          <p:cNvSpPr txBox="1"/>
          <p:nvPr/>
        </p:nvSpPr>
        <p:spPr>
          <a:xfrm>
            <a:off x="2714612" y="4286256"/>
            <a:ext cx="4143404" cy="923330"/>
          </a:xfrm>
          <a:prstGeom prst="rect">
            <a:avLst/>
          </a:prstGeom>
          <a:noFill/>
        </p:spPr>
        <p:txBody>
          <a:bodyPr wrap="square" rtlCol="0">
            <a:spAutoFit/>
          </a:bodyPr>
          <a:lstStyle/>
          <a:p>
            <a:pPr algn="just"/>
            <a:r>
              <a:rPr lang="es-ES" dirty="0" smtClean="0"/>
              <a:t>El buscador web "de código abierto, transparente y colaborativo" creado por los responsables de la popular </a:t>
            </a:r>
            <a:r>
              <a:rPr lang="es-ES" dirty="0" err="1" smtClean="0"/>
              <a:t>Wikipedia</a:t>
            </a:r>
            <a:r>
              <a:rPr lang="es-ES" dirty="0" smtClean="0"/>
              <a:t>.</a:t>
            </a:r>
            <a:endParaRPr lang="es-ES" dirty="0"/>
          </a:p>
        </p:txBody>
      </p:sp>
      <p:sp>
        <p:nvSpPr>
          <p:cNvPr id="14" name="13 CuadroTexto"/>
          <p:cNvSpPr txBox="1"/>
          <p:nvPr/>
        </p:nvSpPr>
        <p:spPr>
          <a:xfrm>
            <a:off x="3143240" y="5500702"/>
            <a:ext cx="3500462" cy="923330"/>
          </a:xfrm>
          <a:prstGeom prst="rect">
            <a:avLst/>
          </a:prstGeom>
          <a:noFill/>
        </p:spPr>
        <p:txBody>
          <a:bodyPr wrap="square" rtlCol="0">
            <a:spAutoFit/>
          </a:bodyPr>
          <a:lstStyle/>
          <a:p>
            <a:pPr algn="just"/>
            <a:r>
              <a:rPr lang="es-ES" dirty="0" smtClean="0"/>
              <a:t>Dispone de una de las bases de datos más importantes en internet, siendo una de las que se actualiza más frecuentemente</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428604"/>
            <a:ext cx="7772400" cy="1470025"/>
          </a:xfrm>
        </p:spPr>
        <p:txBody>
          <a:bodyPr>
            <a:normAutofit fontScale="90000"/>
          </a:bodyPr>
          <a:lstStyle/>
          <a:p>
            <a:pPr algn="ctr"/>
            <a:r>
              <a:rPr lang="es-ES" b="1" dirty="0"/>
              <a:t>¿Que son los </a:t>
            </a:r>
            <a:r>
              <a:rPr lang="es-ES" b="1" dirty="0" err="1"/>
              <a:t>metabuscadores</a:t>
            </a:r>
            <a:r>
              <a:rPr lang="es-ES" b="1" dirty="0"/>
              <a:t>? </a:t>
            </a:r>
            <a:br>
              <a:rPr lang="es-ES" b="1" dirty="0"/>
            </a:br>
            <a:endParaRPr lang="es-ES" dirty="0"/>
          </a:p>
        </p:txBody>
      </p:sp>
      <p:sp>
        <p:nvSpPr>
          <p:cNvPr id="3" name="2 Subtítulo"/>
          <p:cNvSpPr>
            <a:spLocks noGrp="1"/>
          </p:cNvSpPr>
          <p:nvPr>
            <p:ph type="subTitle" idx="1"/>
          </p:nvPr>
        </p:nvSpPr>
        <p:spPr>
          <a:xfrm>
            <a:off x="1357290" y="1285860"/>
            <a:ext cx="6415110" cy="3995750"/>
          </a:xfrm>
        </p:spPr>
        <p:txBody>
          <a:bodyPr>
            <a:normAutofit fontScale="92500" lnSpcReduction="20000"/>
          </a:bodyPr>
          <a:lstStyle/>
          <a:p>
            <a:pPr algn="just"/>
            <a:r>
              <a:rPr lang="es-ES" dirty="0" smtClean="0">
                <a:solidFill>
                  <a:schemeClr val="tx1"/>
                </a:solidFill>
              </a:rPr>
              <a:t>Un </a:t>
            </a:r>
            <a:r>
              <a:rPr lang="es-ES" b="1" dirty="0" err="1" smtClean="0">
                <a:solidFill>
                  <a:schemeClr val="tx1"/>
                </a:solidFill>
              </a:rPr>
              <a:t>metabuscador</a:t>
            </a:r>
            <a:r>
              <a:rPr lang="es-ES" dirty="0" smtClean="0">
                <a:solidFill>
                  <a:schemeClr val="tx1"/>
                </a:solidFill>
              </a:rPr>
              <a:t> es una clase de buscador que carece de base de datos propia y, en su lugar, usa las de otros buscadores y muestra una combinación de las mejores páginas que ha devuelto cada buscador. Un buscador normal recopila la información de las páginas mediante su indexación, como Google o bien mantiene un amplio directorio temático, como Yahoo! La definición simplista sería que un </a:t>
            </a:r>
            <a:r>
              <a:rPr lang="es-ES" dirty="0" err="1" smtClean="0">
                <a:solidFill>
                  <a:schemeClr val="tx1"/>
                </a:solidFill>
              </a:rPr>
              <a:t>metabuscador</a:t>
            </a:r>
            <a:r>
              <a:rPr lang="es-ES" dirty="0" smtClean="0">
                <a:solidFill>
                  <a:schemeClr val="tx1"/>
                </a:solidFill>
              </a:rPr>
              <a:t> es un </a:t>
            </a:r>
            <a:r>
              <a:rPr lang="es-ES" b="1" dirty="0" smtClean="0">
                <a:solidFill>
                  <a:schemeClr val="tx1"/>
                </a:solidFill>
              </a:rPr>
              <a:t>buscador de buscadores</a:t>
            </a:r>
            <a:endParaRPr lang="es-E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out)">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DO" dirty="0" smtClean="0"/>
              <a:t> </a:t>
            </a:r>
            <a:r>
              <a:rPr lang="es-DO" b="1" dirty="0" smtClean="0"/>
              <a:t>Listado único.</a:t>
            </a:r>
            <a:r>
              <a:rPr lang="es-DO" dirty="0" smtClean="0"/>
              <a:t>  La mayoría de los Meta buscadores exhibe resultados de búsqueda de múltiples buscadores en una sola lista fusionada,  de donde se han retirado las entradas duplicadas.</a:t>
            </a:r>
          </a:p>
          <a:p>
            <a:r>
              <a:rPr lang="es-DO" b="1" dirty="0" smtClean="0"/>
              <a:t>Listados múltiples.</a:t>
            </a:r>
            <a:r>
              <a:rPr lang="es-DO" dirty="0" smtClean="0"/>
              <a:t> Algunos meta buscadores no cotejan resultados de búsqueda de múltiples buscadores pero los muestran en listados separados tal como son recibidos desde cada uno. Es probable la aparición de entradas duplicadas.</a:t>
            </a:r>
            <a:endParaRPr lang="es-ES" dirty="0" smtClean="0"/>
          </a:p>
        </p:txBody>
      </p:sp>
      <p:sp>
        <p:nvSpPr>
          <p:cNvPr id="2" name="1 Título"/>
          <p:cNvSpPr>
            <a:spLocks noGrp="1"/>
          </p:cNvSpPr>
          <p:nvPr>
            <p:ph type="title"/>
          </p:nvPr>
        </p:nvSpPr>
        <p:spPr/>
        <p:txBody>
          <a:bodyPr>
            <a:noAutofit/>
          </a:bodyPr>
          <a:lstStyle/>
          <a:p>
            <a:r>
              <a:rPr lang="es-DO" sz="3600" b="1" dirty="0" smtClean="0"/>
              <a:t>¿Cómo los </a:t>
            </a:r>
            <a:r>
              <a:rPr lang="es-DO" sz="3600" b="1" dirty="0" err="1" smtClean="0"/>
              <a:t>metabuscadores</a:t>
            </a:r>
            <a:r>
              <a:rPr lang="es-DO" sz="3600" b="1" dirty="0" smtClean="0"/>
              <a:t> muestran sus resultados?</a:t>
            </a:r>
            <a:endParaRPr lang="es-E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500298" y="1285860"/>
            <a:ext cx="3866382"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24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Lomejor</a:t>
            </a:r>
            <a:r>
              <a:rPr kumimoji="0" lang="es-E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s-ES" sz="2400" b="1"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2"/>
              </a:rPr>
              <a:t>http://www.lomejor.com.ar</a:t>
            </a:r>
            <a:endParaRPr kumimoji="0" lang="es-ES" sz="2400" b="0"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s-ES" sz="24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Vivisimo</a:t>
            </a:r>
            <a:r>
              <a:rPr kumimoji="0" lang="es-E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s-ES" sz="2400" b="1"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3"/>
              </a:rPr>
              <a:t>http://www.vivisimo.com</a:t>
            </a:r>
            <a:r>
              <a:rPr kumimoji="0" lang="es-E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s-E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Biwe</a:t>
            </a: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s-ES"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4"/>
              </a:rPr>
              <a:t>http://multibuscador.biwe.com</a:t>
            </a: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s-E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Buscamultiple</a:t>
            </a: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s-ES"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5"/>
              </a:rPr>
              <a:t>http://www.buscamultiple.com</a:t>
            </a: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s-E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Dogpile</a:t>
            </a: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s-ES"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6"/>
              </a:rPr>
              <a:t>http://www.dogpile.com</a:t>
            </a: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s-E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I-Une (</a:t>
            </a:r>
            <a:r>
              <a:rPr kumimoji="0" lang="es-ES"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7"/>
              </a:rPr>
              <a:t>Fuente: </a:t>
            </a:r>
            <a:r>
              <a:rPr kumimoji="0" lang="es-ES" sz="2400" b="0" i="0"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hlinkClick r:id="rId7"/>
              </a:rPr>
              <a:t>Consoft</a:t>
            </a:r>
            <a:r>
              <a:rPr kumimoji="0" lang="es-ES"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7"/>
              </a:rPr>
              <a:t> </a:t>
            </a:r>
            <a:r>
              <a:rPr kumimoji="0" lang="es-ES" sz="2400" b="0"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8"/>
              </a:rPr>
              <a:t>http://www.consoft.es</a:t>
            </a:r>
            <a:endParaRPr kumimoji="0" lang="es-E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s-ES" sz="24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IxQuick</a:t>
            </a:r>
            <a:r>
              <a:rPr kumimoji="0" lang="es-E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s-ES" sz="2400" b="1" i="0"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hlinkClick r:id="rId9"/>
              </a:rPr>
              <a:t>http://www.ixquick.com</a:t>
            </a:r>
            <a:r>
              <a:rPr kumimoji="0" lang="es-E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s-E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ES" sz="1800" b="0" i="0" u="none" strike="noStrike" cap="none" normalizeH="0" baseline="0" dirty="0" smtClean="0">
              <a:ln>
                <a:noFill/>
              </a:ln>
              <a:solidFill>
                <a:schemeClr val="tx1"/>
              </a:solidFill>
              <a:effectLst/>
              <a:latin typeface="Arial" pitchFamily="34" charset="0"/>
            </a:endParaRPr>
          </a:p>
        </p:txBody>
      </p:sp>
      <p:sp>
        <p:nvSpPr>
          <p:cNvPr id="3" name="2 CuadroTexto"/>
          <p:cNvSpPr txBox="1"/>
          <p:nvPr/>
        </p:nvSpPr>
        <p:spPr>
          <a:xfrm>
            <a:off x="1928794" y="500042"/>
            <a:ext cx="5643602" cy="584775"/>
          </a:xfrm>
          <a:prstGeom prst="rect">
            <a:avLst/>
          </a:prstGeom>
          <a:noFill/>
        </p:spPr>
        <p:txBody>
          <a:bodyPr wrap="square" rtlCol="0">
            <a:spAutoFit/>
          </a:bodyPr>
          <a:lstStyle/>
          <a:p>
            <a:r>
              <a:rPr lang="es-ES_tradnl" sz="3200" dirty="0" smtClean="0"/>
              <a:t>Ejemplo de </a:t>
            </a:r>
            <a:r>
              <a:rPr lang="es-ES_tradnl" sz="3200" dirty="0" err="1"/>
              <a:t>M</a:t>
            </a:r>
            <a:r>
              <a:rPr lang="es-ES_tradnl" sz="3200" dirty="0" err="1" smtClean="0"/>
              <a:t>etabuscadores</a:t>
            </a:r>
            <a:endParaRPr lang="es-ES"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623</TotalTime>
  <Words>1178</Words>
  <Application>Microsoft Office PowerPoint</Application>
  <PresentationFormat>Presentación en pantalla (4:3)</PresentationFormat>
  <Paragraphs>89</Paragraphs>
  <Slides>22</Slides>
  <Notes>2</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Concurrencia</vt:lpstr>
      <vt:lpstr>Los Buscadores , Metabuscadores y Sitios Científicos</vt:lpstr>
      <vt:lpstr>Objetivo</vt:lpstr>
      <vt:lpstr>¿Qué es un buscador? </vt:lpstr>
      <vt:lpstr>Existen dos tipos de buscadores:  </vt:lpstr>
      <vt:lpstr>¿Cómo funciona un motor de búsqueda? </vt:lpstr>
      <vt:lpstr>Diapositiva 6</vt:lpstr>
      <vt:lpstr>¿Que son los metabuscadores?  </vt:lpstr>
      <vt:lpstr>¿Cómo los metabuscadores muestran sus resultados?</vt:lpstr>
      <vt:lpstr>Diapositiva 9</vt:lpstr>
      <vt:lpstr>Diapositiva 10</vt:lpstr>
      <vt:lpstr>Diapositiva 11</vt:lpstr>
      <vt:lpstr>Diapositiva 12</vt:lpstr>
      <vt:lpstr>Sitios Científicos</vt:lpstr>
      <vt:lpstr>¿Qué es un Sitio Web?</vt:lpstr>
      <vt:lpstr>Diapositiva 15</vt:lpstr>
      <vt:lpstr>Diapositiva 16</vt:lpstr>
      <vt:lpstr>Diapositiva 17</vt:lpstr>
      <vt:lpstr>Ejemplos de Sitio Web.</vt:lpstr>
      <vt:lpstr>Ejemplos</vt:lpstr>
      <vt:lpstr>Oportunidades</vt:lpstr>
      <vt:lpstr>Estrategias de búsqueda en la web </vt:lpstr>
      <vt:lpstr>Estrategias generales </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Buscadores , Metabuscadores y Sitios Científicos</dc:title>
  <dc:creator>knunez</dc:creator>
  <cp:lastModifiedBy>knunez</cp:lastModifiedBy>
  <cp:revision>65</cp:revision>
  <dcterms:created xsi:type="dcterms:W3CDTF">2010-03-19T16:44:48Z</dcterms:created>
  <dcterms:modified xsi:type="dcterms:W3CDTF">2012-04-10T16:01:00Z</dcterms:modified>
</cp:coreProperties>
</file>