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8" r:id="rId12"/>
    <p:sldId id="275" r:id="rId13"/>
    <p:sldId id="269" r:id="rId14"/>
    <p:sldId id="267" r:id="rId15"/>
    <p:sldId id="270" r:id="rId16"/>
    <p:sldId id="271" r:id="rId17"/>
    <p:sldId id="272" r:id="rId18"/>
    <p:sldId id="273" r:id="rId19"/>
    <p:sldId id="274" r:id="rId2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1F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D27100-152B-4C88-990E-4D897C40D79C}" type="datetimeFigureOut">
              <a:rPr lang="en-US" smtClean="0"/>
              <a:t>1/28/2015</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060481-3CD7-4F18-BE7C-4110A2C94FE6}" type="slidenum">
              <a:rPr lang="en-US" smtClean="0"/>
              <a:t>‹Nº›</a:t>
            </a:fld>
            <a:endParaRPr lang="en-US"/>
          </a:p>
        </p:txBody>
      </p:sp>
    </p:spTree>
    <p:extLst>
      <p:ext uri="{BB962C8B-B14F-4D97-AF65-F5344CB8AC3E}">
        <p14:creationId xmlns:p14="http://schemas.microsoft.com/office/powerpoint/2010/main" val="2578734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0B060481-3CD7-4F18-BE7C-4110A2C94FE6}" type="slidenum">
              <a:rPr lang="en-US" smtClean="0"/>
              <a:t>1</a:t>
            </a:fld>
            <a:endParaRPr lang="en-US"/>
          </a:p>
        </p:txBody>
      </p:sp>
    </p:spTree>
    <p:extLst>
      <p:ext uri="{BB962C8B-B14F-4D97-AF65-F5344CB8AC3E}">
        <p14:creationId xmlns:p14="http://schemas.microsoft.com/office/powerpoint/2010/main" val="39973595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0B060481-3CD7-4F18-BE7C-4110A2C94FE6}" type="slidenum">
              <a:rPr lang="en-US" smtClean="0"/>
              <a:t>10</a:t>
            </a:fld>
            <a:endParaRPr lang="en-US"/>
          </a:p>
        </p:txBody>
      </p:sp>
    </p:spTree>
    <p:extLst>
      <p:ext uri="{BB962C8B-B14F-4D97-AF65-F5344CB8AC3E}">
        <p14:creationId xmlns:p14="http://schemas.microsoft.com/office/powerpoint/2010/main" val="24707035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0B060481-3CD7-4F18-BE7C-4110A2C94FE6}" type="slidenum">
              <a:rPr lang="en-US" smtClean="0"/>
              <a:t>11</a:t>
            </a:fld>
            <a:endParaRPr lang="en-US"/>
          </a:p>
        </p:txBody>
      </p:sp>
    </p:spTree>
    <p:extLst>
      <p:ext uri="{BB962C8B-B14F-4D97-AF65-F5344CB8AC3E}">
        <p14:creationId xmlns:p14="http://schemas.microsoft.com/office/powerpoint/2010/main" val="3245996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0B060481-3CD7-4F18-BE7C-4110A2C94FE6}" type="slidenum">
              <a:rPr lang="en-US" smtClean="0"/>
              <a:t>12</a:t>
            </a:fld>
            <a:endParaRPr lang="en-US"/>
          </a:p>
        </p:txBody>
      </p:sp>
    </p:spTree>
    <p:extLst>
      <p:ext uri="{BB962C8B-B14F-4D97-AF65-F5344CB8AC3E}">
        <p14:creationId xmlns:p14="http://schemas.microsoft.com/office/powerpoint/2010/main" val="2227793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0B060481-3CD7-4F18-BE7C-4110A2C94FE6}" type="slidenum">
              <a:rPr lang="en-US" smtClean="0"/>
              <a:t>13</a:t>
            </a:fld>
            <a:endParaRPr lang="en-US"/>
          </a:p>
        </p:txBody>
      </p:sp>
    </p:spTree>
    <p:extLst>
      <p:ext uri="{BB962C8B-B14F-4D97-AF65-F5344CB8AC3E}">
        <p14:creationId xmlns:p14="http://schemas.microsoft.com/office/powerpoint/2010/main" val="13341815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0B060481-3CD7-4F18-BE7C-4110A2C94FE6}" type="slidenum">
              <a:rPr lang="en-US" smtClean="0"/>
              <a:t>14</a:t>
            </a:fld>
            <a:endParaRPr lang="en-US"/>
          </a:p>
        </p:txBody>
      </p:sp>
    </p:spTree>
    <p:extLst>
      <p:ext uri="{BB962C8B-B14F-4D97-AF65-F5344CB8AC3E}">
        <p14:creationId xmlns:p14="http://schemas.microsoft.com/office/powerpoint/2010/main" val="24250671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0B060481-3CD7-4F18-BE7C-4110A2C94FE6}" type="slidenum">
              <a:rPr lang="en-US" smtClean="0"/>
              <a:t>15</a:t>
            </a:fld>
            <a:endParaRPr lang="en-US"/>
          </a:p>
        </p:txBody>
      </p:sp>
    </p:spTree>
    <p:extLst>
      <p:ext uri="{BB962C8B-B14F-4D97-AF65-F5344CB8AC3E}">
        <p14:creationId xmlns:p14="http://schemas.microsoft.com/office/powerpoint/2010/main" val="28732350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0B060481-3CD7-4F18-BE7C-4110A2C94FE6}" type="slidenum">
              <a:rPr lang="en-US" smtClean="0"/>
              <a:t>16</a:t>
            </a:fld>
            <a:endParaRPr lang="en-US"/>
          </a:p>
        </p:txBody>
      </p:sp>
    </p:spTree>
    <p:extLst>
      <p:ext uri="{BB962C8B-B14F-4D97-AF65-F5344CB8AC3E}">
        <p14:creationId xmlns:p14="http://schemas.microsoft.com/office/powerpoint/2010/main" val="1663824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0B060481-3CD7-4F18-BE7C-4110A2C94FE6}" type="slidenum">
              <a:rPr lang="en-US" smtClean="0"/>
              <a:t>17</a:t>
            </a:fld>
            <a:endParaRPr lang="en-US"/>
          </a:p>
        </p:txBody>
      </p:sp>
    </p:spTree>
    <p:extLst>
      <p:ext uri="{BB962C8B-B14F-4D97-AF65-F5344CB8AC3E}">
        <p14:creationId xmlns:p14="http://schemas.microsoft.com/office/powerpoint/2010/main" val="42518228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0B060481-3CD7-4F18-BE7C-4110A2C94FE6}" type="slidenum">
              <a:rPr lang="en-US" smtClean="0"/>
              <a:t>18</a:t>
            </a:fld>
            <a:endParaRPr lang="en-US"/>
          </a:p>
        </p:txBody>
      </p:sp>
    </p:spTree>
    <p:extLst>
      <p:ext uri="{BB962C8B-B14F-4D97-AF65-F5344CB8AC3E}">
        <p14:creationId xmlns:p14="http://schemas.microsoft.com/office/powerpoint/2010/main" val="37991898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0B060481-3CD7-4F18-BE7C-4110A2C94FE6}" type="slidenum">
              <a:rPr lang="en-US" smtClean="0"/>
              <a:t>19</a:t>
            </a:fld>
            <a:endParaRPr lang="en-US"/>
          </a:p>
        </p:txBody>
      </p:sp>
    </p:spTree>
    <p:extLst>
      <p:ext uri="{BB962C8B-B14F-4D97-AF65-F5344CB8AC3E}">
        <p14:creationId xmlns:p14="http://schemas.microsoft.com/office/powerpoint/2010/main" val="481509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0B060481-3CD7-4F18-BE7C-4110A2C94FE6}" type="slidenum">
              <a:rPr lang="en-US" smtClean="0"/>
              <a:t>2</a:t>
            </a:fld>
            <a:endParaRPr lang="en-US"/>
          </a:p>
        </p:txBody>
      </p:sp>
    </p:spTree>
    <p:extLst>
      <p:ext uri="{BB962C8B-B14F-4D97-AF65-F5344CB8AC3E}">
        <p14:creationId xmlns:p14="http://schemas.microsoft.com/office/powerpoint/2010/main" val="2237256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0B060481-3CD7-4F18-BE7C-4110A2C94FE6}" type="slidenum">
              <a:rPr lang="en-US" smtClean="0"/>
              <a:t>3</a:t>
            </a:fld>
            <a:endParaRPr lang="en-US"/>
          </a:p>
        </p:txBody>
      </p:sp>
    </p:spTree>
    <p:extLst>
      <p:ext uri="{BB962C8B-B14F-4D97-AF65-F5344CB8AC3E}">
        <p14:creationId xmlns:p14="http://schemas.microsoft.com/office/powerpoint/2010/main" val="1753649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0B060481-3CD7-4F18-BE7C-4110A2C94FE6}" type="slidenum">
              <a:rPr lang="en-US" smtClean="0"/>
              <a:t>4</a:t>
            </a:fld>
            <a:endParaRPr lang="en-US"/>
          </a:p>
        </p:txBody>
      </p:sp>
    </p:spTree>
    <p:extLst>
      <p:ext uri="{BB962C8B-B14F-4D97-AF65-F5344CB8AC3E}">
        <p14:creationId xmlns:p14="http://schemas.microsoft.com/office/powerpoint/2010/main" val="713101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0B060481-3CD7-4F18-BE7C-4110A2C94FE6}" type="slidenum">
              <a:rPr lang="en-US" smtClean="0"/>
              <a:t>5</a:t>
            </a:fld>
            <a:endParaRPr lang="en-US"/>
          </a:p>
        </p:txBody>
      </p:sp>
    </p:spTree>
    <p:extLst>
      <p:ext uri="{BB962C8B-B14F-4D97-AF65-F5344CB8AC3E}">
        <p14:creationId xmlns:p14="http://schemas.microsoft.com/office/powerpoint/2010/main" val="2936915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0B060481-3CD7-4F18-BE7C-4110A2C94FE6}" type="slidenum">
              <a:rPr lang="en-US" smtClean="0"/>
              <a:t>6</a:t>
            </a:fld>
            <a:endParaRPr lang="en-US"/>
          </a:p>
        </p:txBody>
      </p:sp>
    </p:spTree>
    <p:extLst>
      <p:ext uri="{BB962C8B-B14F-4D97-AF65-F5344CB8AC3E}">
        <p14:creationId xmlns:p14="http://schemas.microsoft.com/office/powerpoint/2010/main" val="2794354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0B060481-3CD7-4F18-BE7C-4110A2C94FE6}" type="slidenum">
              <a:rPr lang="en-US" smtClean="0"/>
              <a:t>7</a:t>
            </a:fld>
            <a:endParaRPr lang="en-US"/>
          </a:p>
        </p:txBody>
      </p:sp>
    </p:spTree>
    <p:extLst>
      <p:ext uri="{BB962C8B-B14F-4D97-AF65-F5344CB8AC3E}">
        <p14:creationId xmlns:p14="http://schemas.microsoft.com/office/powerpoint/2010/main" val="356643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0B060481-3CD7-4F18-BE7C-4110A2C94FE6}" type="slidenum">
              <a:rPr lang="en-US" smtClean="0"/>
              <a:t>8</a:t>
            </a:fld>
            <a:endParaRPr lang="en-US"/>
          </a:p>
        </p:txBody>
      </p:sp>
    </p:spTree>
    <p:extLst>
      <p:ext uri="{BB962C8B-B14F-4D97-AF65-F5344CB8AC3E}">
        <p14:creationId xmlns:p14="http://schemas.microsoft.com/office/powerpoint/2010/main" val="37910491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0B060481-3CD7-4F18-BE7C-4110A2C94FE6}" type="slidenum">
              <a:rPr lang="en-US" smtClean="0"/>
              <a:t>9</a:t>
            </a:fld>
            <a:endParaRPr lang="en-US"/>
          </a:p>
        </p:txBody>
      </p:sp>
    </p:spTree>
    <p:extLst>
      <p:ext uri="{BB962C8B-B14F-4D97-AF65-F5344CB8AC3E}">
        <p14:creationId xmlns:p14="http://schemas.microsoft.com/office/powerpoint/2010/main" val="720747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28/01/2015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28/01/2015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28/01/2015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28/01/2015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t>28/01/2015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t>28/01/2015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t>28/01/2015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t>28/01/2015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t>28/01/2015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28/01/2015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28/01/2015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11FA0"/>
            </a:gs>
            <a:gs pos="45000">
              <a:srgbClr val="FF7A00"/>
            </a:gs>
            <a:gs pos="70000">
              <a:srgbClr val="FF0300"/>
            </a:gs>
            <a:gs pos="100000">
              <a:srgbClr val="4D0808"/>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t>28/01/2015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908721"/>
            <a:ext cx="7772400" cy="2691730"/>
          </a:xfrm>
        </p:spPr>
        <p:txBody>
          <a:bodyPr>
            <a:normAutofit/>
          </a:bodyPr>
          <a:lstStyle/>
          <a:p>
            <a:r>
              <a:rPr lang="es-ES" sz="5400" b="1" dirty="0" smtClean="0">
                <a:solidFill>
                  <a:schemeClr val="bg1"/>
                </a:solidFill>
                <a:latin typeface="Arial" pitchFamily="34" charset="0"/>
                <a:cs typeface="Arial" pitchFamily="34" charset="0"/>
              </a:rPr>
              <a:t>Las políticas </a:t>
            </a:r>
            <a:r>
              <a:rPr lang="es-ES" sz="5400" b="1" dirty="0" smtClean="0">
                <a:solidFill>
                  <a:schemeClr val="bg1"/>
                </a:solidFill>
                <a:latin typeface="Arial" pitchFamily="34" charset="0"/>
                <a:cs typeface="Arial" pitchFamily="34" charset="0"/>
              </a:rPr>
              <a:t>públicas,</a:t>
            </a:r>
            <a:br>
              <a:rPr lang="es-ES" sz="5400" b="1" dirty="0" smtClean="0">
                <a:solidFill>
                  <a:schemeClr val="bg1"/>
                </a:solidFill>
                <a:latin typeface="Arial" pitchFamily="34" charset="0"/>
                <a:cs typeface="Arial" pitchFamily="34" charset="0"/>
              </a:rPr>
            </a:br>
            <a:r>
              <a:rPr lang="es-ES" sz="5400" b="1" dirty="0" smtClean="0">
                <a:solidFill>
                  <a:schemeClr val="bg1"/>
                </a:solidFill>
                <a:latin typeface="Arial" pitchFamily="34" charset="0"/>
                <a:cs typeface="Arial" pitchFamily="34" charset="0"/>
              </a:rPr>
              <a:t>políticas </a:t>
            </a:r>
            <a:r>
              <a:rPr lang="es-ES" sz="5400" b="1" dirty="0" smtClean="0">
                <a:solidFill>
                  <a:schemeClr val="bg1"/>
                </a:solidFill>
                <a:latin typeface="Arial" pitchFamily="34" charset="0"/>
                <a:cs typeface="Arial" pitchFamily="34" charset="0"/>
              </a:rPr>
              <a:t>culturales</a:t>
            </a:r>
            <a:endParaRPr lang="es-ES" sz="5400" b="1" dirty="0">
              <a:solidFill>
                <a:schemeClr val="bg1"/>
              </a:solidFill>
              <a:latin typeface="Arial" pitchFamily="34" charset="0"/>
              <a:cs typeface="Arial" pitchFamily="34" charset="0"/>
            </a:endParaRPr>
          </a:p>
        </p:txBody>
      </p:sp>
      <p:sp>
        <p:nvSpPr>
          <p:cNvPr id="3" name="2 Subtítulo"/>
          <p:cNvSpPr>
            <a:spLocks noGrp="1"/>
          </p:cNvSpPr>
          <p:nvPr>
            <p:ph type="subTitle" idx="1"/>
          </p:nvPr>
        </p:nvSpPr>
        <p:spPr>
          <a:xfrm>
            <a:off x="395536" y="4077072"/>
            <a:ext cx="8208912" cy="1561728"/>
          </a:xfrm>
        </p:spPr>
        <p:txBody>
          <a:bodyPr>
            <a:normAutofit fontScale="92500" lnSpcReduction="10000"/>
          </a:bodyPr>
          <a:lstStyle/>
          <a:p>
            <a:r>
              <a:rPr lang="es-ES" b="1" dirty="0" err="1" smtClean="0">
                <a:solidFill>
                  <a:schemeClr val="bg1"/>
                </a:solidFill>
                <a:latin typeface="Arial" pitchFamily="34" charset="0"/>
                <a:cs typeface="Arial" pitchFamily="34" charset="0"/>
              </a:rPr>
              <a:t>MSc</a:t>
            </a:r>
            <a:r>
              <a:rPr lang="es-ES" b="1" dirty="0" smtClean="0">
                <a:solidFill>
                  <a:schemeClr val="bg1"/>
                </a:solidFill>
                <a:latin typeface="Arial" pitchFamily="34" charset="0"/>
                <a:cs typeface="Arial" pitchFamily="34" charset="0"/>
              </a:rPr>
              <a:t>. María de los </a:t>
            </a:r>
            <a:r>
              <a:rPr lang="es-ES" b="1" dirty="0" err="1" smtClean="0">
                <a:solidFill>
                  <a:schemeClr val="bg1"/>
                </a:solidFill>
                <a:latin typeface="Arial" pitchFamily="34" charset="0"/>
                <a:cs typeface="Arial" pitchFamily="34" charset="0"/>
              </a:rPr>
              <a:t>Angeles</a:t>
            </a:r>
            <a:r>
              <a:rPr lang="es-ES" b="1" dirty="0" smtClean="0">
                <a:solidFill>
                  <a:schemeClr val="bg1"/>
                </a:solidFill>
                <a:latin typeface="Arial" pitchFamily="34" charset="0"/>
                <a:cs typeface="Arial" pitchFamily="34" charset="0"/>
              </a:rPr>
              <a:t> </a:t>
            </a:r>
            <a:r>
              <a:rPr lang="es-ES" b="1" dirty="0" err="1" smtClean="0">
                <a:solidFill>
                  <a:schemeClr val="bg1"/>
                </a:solidFill>
                <a:latin typeface="Arial" pitchFamily="34" charset="0"/>
                <a:cs typeface="Arial" pitchFamily="34" charset="0"/>
              </a:rPr>
              <a:t>Alvarez</a:t>
            </a:r>
            <a:r>
              <a:rPr lang="es-ES" b="1" dirty="0" smtClean="0">
                <a:solidFill>
                  <a:schemeClr val="bg1"/>
                </a:solidFill>
                <a:latin typeface="Arial" pitchFamily="34" charset="0"/>
                <a:cs typeface="Arial" pitchFamily="34" charset="0"/>
              </a:rPr>
              <a:t> </a:t>
            </a:r>
            <a:r>
              <a:rPr lang="es-ES" b="1" dirty="0" err="1" smtClean="0">
                <a:solidFill>
                  <a:schemeClr val="bg1"/>
                </a:solidFill>
                <a:latin typeface="Arial" pitchFamily="34" charset="0"/>
                <a:cs typeface="Arial" pitchFamily="34" charset="0"/>
              </a:rPr>
              <a:t>Beovides</a:t>
            </a:r>
            <a:endParaRPr lang="es-ES" b="1" dirty="0" smtClean="0">
              <a:solidFill>
                <a:schemeClr val="bg1"/>
              </a:solidFill>
              <a:latin typeface="Arial" pitchFamily="34" charset="0"/>
              <a:cs typeface="Arial" pitchFamily="34" charset="0"/>
            </a:endParaRPr>
          </a:p>
          <a:p>
            <a:r>
              <a:rPr lang="es-ES" b="1" dirty="0" smtClean="0">
                <a:solidFill>
                  <a:schemeClr val="bg1"/>
                </a:solidFill>
                <a:latin typeface="Arial" pitchFamily="34" charset="0"/>
                <a:cs typeface="Arial" pitchFamily="34" charset="0"/>
              </a:rPr>
              <a:t>Profesora Auxiliar</a:t>
            </a:r>
          </a:p>
          <a:p>
            <a:r>
              <a:rPr lang="es-ES" b="1" dirty="0" smtClean="0">
                <a:solidFill>
                  <a:schemeClr val="bg1"/>
                </a:solidFill>
                <a:latin typeface="Arial" pitchFamily="34" charset="0"/>
                <a:cs typeface="Arial" pitchFamily="34" charset="0"/>
              </a:rPr>
              <a:t>Universidad de Cienfuegos</a:t>
            </a:r>
            <a:endParaRPr lang="es-ES"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610698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94722"/>
          </a:xfrm>
        </p:spPr>
        <p:txBody>
          <a:bodyPr>
            <a:normAutofit fontScale="90000"/>
          </a:bodyPr>
          <a:lstStyle/>
          <a:p>
            <a:r>
              <a:rPr lang="es-ES" sz="3600" b="1" dirty="0">
                <a:solidFill>
                  <a:schemeClr val="bg1"/>
                </a:solidFill>
                <a:latin typeface="Arial" pitchFamily="34" charset="0"/>
                <a:cs typeface="Arial" pitchFamily="34" charset="0"/>
              </a:rPr>
              <a:t>Las principales áreas de análisis </a:t>
            </a:r>
            <a:r>
              <a:rPr lang="es-ES" sz="3600" b="1" dirty="0" smtClean="0">
                <a:solidFill>
                  <a:schemeClr val="bg1"/>
                </a:solidFill>
                <a:latin typeface="Arial" pitchFamily="34" charset="0"/>
                <a:cs typeface="Arial" pitchFamily="34" charset="0"/>
              </a:rPr>
              <a:t>…(</a:t>
            </a:r>
            <a:r>
              <a:rPr lang="es-ES" sz="3600" b="1" dirty="0" err="1" smtClean="0">
                <a:solidFill>
                  <a:schemeClr val="bg1"/>
                </a:solidFill>
                <a:latin typeface="Arial" pitchFamily="34" charset="0"/>
                <a:cs typeface="Arial" pitchFamily="34" charset="0"/>
              </a:rPr>
              <a:t>cont</a:t>
            </a:r>
            <a:r>
              <a:rPr lang="es-ES" sz="3600" b="1" dirty="0" smtClean="0">
                <a:solidFill>
                  <a:schemeClr val="bg1"/>
                </a:solidFill>
                <a:latin typeface="Arial" pitchFamily="34" charset="0"/>
                <a:cs typeface="Arial" pitchFamily="34" charset="0"/>
              </a:rPr>
              <a:t>)</a:t>
            </a:r>
            <a:br>
              <a:rPr lang="es-ES" sz="3600" b="1" dirty="0" smtClean="0">
                <a:solidFill>
                  <a:schemeClr val="bg1"/>
                </a:solidFill>
                <a:latin typeface="Arial" pitchFamily="34" charset="0"/>
                <a:cs typeface="Arial" pitchFamily="34" charset="0"/>
              </a:rPr>
            </a:br>
            <a:r>
              <a:rPr lang="es-ES" sz="3600" b="1" dirty="0" smtClean="0">
                <a:solidFill>
                  <a:schemeClr val="bg1"/>
                </a:solidFill>
                <a:latin typeface="Arial" pitchFamily="34" charset="0"/>
                <a:cs typeface="Arial" pitchFamily="34" charset="0"/>
              </a:rPr>
              <a:t>- </a:t>
            </a:r>
            <a:r>
              <a:rPr lang="es-ES" sz="3600" dirty="0" smtClean="0">
                <a:solidFill>
                  <a:schemeClr val="bg1"/>
                </a:solidFill>
                <a:latin typeface="Arial" pitchFamily="34" charset="0"/>
                <a:cs typeface="Arial" pitchFamily="34" charset="0"/>
              </a:rPr>
              <a:t>Los </a:t>
            </a:r>
            <a:r>
              <a:rPr lang="es-ES" sz="3600" dirty="0">
                <a:solidFill>
                  <a:schemeClr val="bg1"/>
                </a:solidFill>
                <a:latin typeface="Arial" pitchFamily="34" charset="0"/>
                <a:cs typeface="Arial" pitchFamily="34" charset="0"/>
              </a:rPr>
              <a:t>presupuestos anuales de los estados y las administraciones autonómicas y municipales</a:t>
            </a:r>
            <a:br>
              <a:rPr lang="es-ES" sz="3600" dirty="0">
                <a:solidFill>
                  <a:schemeClr val="bg1"/>
                </a:solidFill>
                <a:latin typeface="Arial" pitchFamily="34" charset="0"/>
                <a:cs typeface="Arial" pitchFamily="34" charset="0"/>
              </a:rPr>
            </a:br>
            <a:r>
              <a:rPr lang="es-ES" sz="3600" dirty="0" smtClean="0">
                <a:solidFill>
                  <a:schemeClr val="bg1"/>
                </a:solidFill>
                <a:latin typeface="Arial" pitchFamily="34" charset="0"/>
                <a:cs typeface="Arial" pitchFamily="34" charset="0"/>
              </a:rPr>
              <a:t>- La </a:t>
            </a:r>
            <a:r>
              <a:rPr lang="es-ES" sz="3600" dirty="0">
                <a:solidFill>
                  <a:schemeClr val="bg1"/>
                </a:solidFill>
                <a:latin typeface="Arial" pitchFamily="34" charset="0"/>
                <a:cs typeface="Arial" pitchFamily="34" charset="0"/>
              </a:rPr>
              <a:t>administración pública o sistema burocrático y sus planificaciones</a:t>
            </a:r>
            <a:br>
              <a:rPr lang="es-ES" sz="3600" dirty="0">
                <a:solidFill>
                  <a:schemeClr val="bg1"/>
                </a:solidFill>
                <a:latin typeface="Arial" pitchFamily="34" charset="0"/>
                <a:cs typeface="Arial" pitchFamily="34" charset="0"/>
              </a:rPr>
            </a:br>
            <a:r>
              <a:rPr lang="es-ES" sz="3600" dirty="0" smtClean="0">
                <a:solidFill>
                  <a:schemeClr val="bg1"/>
                </a:solidFill>
                <a:latin typeface="Arial" pitchFamily="34" charset="0"/>
                <a:cs typeface="Arial" pitchFamily="34" charset="0"/>
              </a:rPr>
              <a:t>- Los </a:t>
            </a:r>
            <a:r>
              <a:rPr lang="es-ES" sz="3600" dirty="0">
                <a:solidFill>
                  <a:schemeClr val="bg1"/>
                </a:solidFill>
                <a:latin typeface="Arial" pitchFamily="34" charset="0"/>
                <a:cs typeface="Arial" pitchFamily="34" charset="0"/>
              </a:rPr>
              <a:t>tratados internacionales y las declaraciones de principios de los estados individuales o unidos en agrupaciones regionales: Naciones Unidas, América Latina, Unión Europea, etc., con énfasis en la cohesión social y la gobernabilidad para desarrollos integrales o totales.</a:t>
            </a:r>
            <a:r>
              <a:rPr lang="es-ES" dirty="0">
                <a:solidFill>
                  <a:schemeClr val="bg1"/>
                </a:solidFill>
              </a:rPr>
              <a:t/>
            </a:r>
            <a:br>
              <a:rPr lang="es-ES" dirty="0">
                <a:solidFill>
                  <a:schemeClr val="bg1"/>
                </a:solidFill>
              </a:rPr>
            </a:br>
            <a:endParaRPr lang="es-ES" dirty="0">
              <a:solidFill>
                <a:schemeClr val="bg1"/>
              </a:solidFill>
            </a:endParaRPr>
          </a:p>
        </p:txBody>
      </p:sp>
    </p:spTree>
    <p:extLst>
      <p:ext uri="{BB962C8B-B14F-4D97-AF65-F5344CB8AC3E}">
        <p14:creationId xmlns:p14="http://schemas.microsoft.com/office/powerpoint/2010/main" val="4145091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034682"/>
          </a:xfrm>
        </p:spPr>
        <p:txBody>
          <a:bodyPr>
            <a:noAutofit/>
          </a:bodyPr>
          <a:lstStyle/>
          <a:p>
            <a:r>
              <a:rPr lang="es-MX" sz="2800" dirty="0">
                <a:solidFill>
                  <a:schemeClr val="bg1"/>
                </a:solidFill>
                <a:latin typeface="Arial" pitchFamily="34" charset="0"/>
                <a:ea typeface="Times New Roman"/>
                <a:cs typeface="Arial" pitchFamily="34" charset="0"/>
              </a:rPr>
              <a:t>Para lograr éxitos, la política debe basarse en:</a:t>
            </a:r>
            <a:br>
              <a:rPr lang="es-MX" sz="2800" dirty="0">
                <a:solidFill>
                  <a:schemeClr val="bg1"/>
                </a:solidFill>
                <a:latin typeface="Arial" pitchFamily="34" charset="0"/>
                <a:ea typeface="Times New Roman"/>
                <a:cs typeface="Arial" pitchFamily="34" charset="0"/>
              </a:rPr>
            </a:br>
            <a:r>
              <a:rPr lang="es-ES" sz="2800" dirty="0">
                <a:solidFill>
                  <a:schemeClr val="bg1"/>
                </a:solidFill>
                <a:latin typeface="Arial" pitchFamily="34" charset="0"/>
                <a:ea typeface="Times New Roman"/>
                <a:cs typeface="Arial" pitchFamily="34" charset="0"/>
              </a:rPr>
              <a:t/>
            </a:r>
            <a:br>
              <a:rPr lang="es-ES" sz="2800" dirty="0">
                <a:solidFill>
                  <a:schemeClr val="bg1"/>
                </a:solidFill>
                <a:latin typeface="Arial" pitchFamily="34" charset="0"/>
                <a:ea typeface="Times New Roman"/>
                <a:cs typeface="Arial" pitchFamily="34" charset="0"/>
              </a:rPr>
            </a:br>
            <a:r>
              <a:rPr lang="es-MX" sz="2800" dirty="0">
                <a:solidFill>
                  <a:schemeClr val="bg1"/>
                </a:solidFill>
                <a:latin typeface="Arial" pitchFamily="34" charset="0"/>
                <a:ea typeface="Times New Roman"/>
                <a:cs typeface="Arial" pitchFamily="34" charset="0"/>
              </a:rPr>
              <a:t>La </a:t>
            </a:r>
            <a:r>
              <a:rPr lang="es-MX" sz="2800" i="1" dirty="0">
                <a:solidFill>
                  <a:schemeClr val="bg1"/>
                </a:solidFill>
                <a:latin typeface="Arial" pitchFamily="34" charset="0"/>
                <a:ea typeface="Times New Roman"/>
                <a:cs typeface="Arial" pitchFamily="34" charset="0"/>
              </a:rPr>
              <a:t>comprensión de la situación histórica</a:t>
            </a:r>
            <a:r>
              <a:rPr lang="es-MX" sz="2800" dirty="0">
                <a:solidFill>
                  <a:schemeClr val="bg1"/>
                </a:solidFill>
                <a:latin typeface="Arial" pitchFamily="34" charset="0"/>
                <a:ea typeface="Times New Roman"/>
                <a:cs typeface="Arial" pitchFamily="34" charset="0"/>
              </a:rPr>
              <a:t>, las tendencias de su desarrollo, para seleccionar  el enfoque táctico correcto  en correspondencia con los objetivos políticos estratégicos.</a:t>
            </a:r>
            <a:br>
              <a:rPr lang="es-MX" sz="2800" dirty="0">
                <a:solidFill>
                  <a:schemeClr val="bg1"/>
                </a:solidFill>
                <a:latin typeface="Arial" pitchFamily="34" charset="0"/>
                <a:ea typeface="Times New Roman"/>
                <a:cs typeface="Arial" pitchFamily="34" charset="0"/>
              </a:rPr>
            </a:br>
            <a:r>
              <a:rPr lang="es-MX" sz="2800" dirty="0">
                <a:solidFill>
                  <a:schemeClr val="bg1"/>
                </a:solidFill>
                <a:latin typeface="Arial" pitchFamily="34" charset="0"/>
                <a:ea typeface="Times New Roman"/>
                <a:cs typeface="Arial" pitchFamily="34" charset="0"/>
              </a:rPr>
              <a:t/>
            </a:r>
            <a:br>
              <a:rPr lang="es-MX" sz="2800" dirty="0">
                <a:solidFill>
                  <a:schemeClr val="bg1"/>
                </a:solidFill>
                <a:latin typeface="Arial" pitchFamily="34" charset="0"/>
                <a:ea typeface="Times New Roman"/>
                <a:cs typeface="Arial" pitchFamily="34" charset="0"/>
              </a:rPr>
            </a:br>
            <a:r>
              <a:rPr lang="es-MX" sz="2800" dirty="0">
                <a:solidFill>
                  <a:schemeClr val="bg1"/>
                </a:solidFill>
                <a:latin typeface="Arial" pitchFamily="34" charset="0"/>
                <a:ea typeface="Times New Roman"/>
                <a:cs typeface="Arial" pitchFamily="34" charset="0"/>
              </a:rPr>
              <a:t>La </a:t>
            </a:r>
            <a:r>
              <a:rPr lang="es-MX" sz="2800" i="1" dirty="0">
                <a:solidFill>
                  <a:schemeClr val="bg1"/>
                </a:solidFill>
                <a:latin typeface="Arial" pitchFamily="34" charset="0"/>
                <a:ea typeface="Times New Roman"/>
                <a:cs typeface="Arial" pitchFamily="34" charset="0"/>
              </a:rPr>
              <a:t>capacidad</a:t>
            </a:r>
            <a:r>
              <a:rPr lang="es-MX" sz="2800" dirty="0">
                <a:solidFill>
                  <a:schemeClr val="bg1"/>
                </a:solidFill>
                <a:latin typeface="Arial" pitchFamily="34" charset="0"/>
                <a:ea typeface="Times New Roman"/>
                <a:cs typeface="Arial" pitchFamily="34" charset="0"/>
              </a:rPr>
              <a:t> para, sobre la base del conocimiento de la situación histórica, formular las tareas y objetivos más apremiantes e inmediatos</a:t>
            </a:r>
            <a:r>
              <a:rPr lang="es-MX" sz="2800" dirty="0" smtClean="0">
                <a:solidFill>
                  <a:schemeClr val="bg1"/>
                </a:solidFill>
                <a:latin typeface="Arial" pitchFamily="34" charset="0"/>
                <a:ea typeface="Times New Roman"/>
                <a:cs typeface="Arial" pitchFamily="34" charset="0"/>
              </a:rPr>
              <a:t>.</a:t>
            </a:r>
            <a:r>
              <a:rPr lang="es-MX" sz="2800" dirty="0">
                <a:solidFill>
                  <a:schemeClr val="bg1"/>
                </a:solidFill>
                <a:latin typeface="Arial" pitchFamily="34" charset="0"/>
                <a:ea typeface="Times New Roman"/>
                <a:cs typeface="Arial" pitchFamily="34" charset="0"/>
              </a:rPr>
              <a:t/>
            </a:r>
            <a:br>
              <a:rPr lang="es-MX" sz="2800" dirty="0">
                <a:solidFill>
                  <a:schemeClr val="bg1"/>
                </a:solidFill>
                <a:latin typeface="Arial" pitchFamily="34" charset="0"/>
                <a:ea typeface="Times New Roman"/>
                <a:cs typeface="Arial" pitchFamily="34" charset="0"/>
              </a:rPr>
            </a:br>
            <a:r>
              <a:rPr lang="es-ES" sz="2800" dirty="0">
                <a:solidFill>
                  <a:schemeClr val="bg1"/>
                </a:solidFill>
                <a:latin typeface="Arial" pitchFamily="34" charset="0"/>
                <a:ea typeface="Times New Roman"/>
                <a:cs typeface="Arial" pitchFamily="34" charset="0"/>
              </a:rPr>
              <a:t/>
            </a:r>
            <a:br>
              <a:rPr lang="es-ES" sz="2800" dirty="0">
                <a:solidFill>
                  <a:schemeClr val="bg1"/>
                </a:solidFill>
                <a:latin typeface="Arial" pitchFamily="34" charset="0"/>
                <a:ea typeface="Times New Roman"/>
                <a:cs typeface="Arial" pitchFamily="34" charset="0"/>
              </a:rPr>
            </a:br>
            <a:r>
              <a:rPr lang="es-MX" sz="2800" dirty="0">
                <a:solidFill>
                  <a:schemeClr val="bg1"/>
                </a:solidFill>
                <a:latin typeface="Arial" pitchFamily="34" charset="0"/>
                <a:ea typeface="Times New Roman"/>
                <a:cs typeface="Arial" pitchFamily="34" charset="0"/>
              </a:rPr>
              <a:t>La </a:t>
            </a:r>
            <a:r>
              <a:rPr lang="es-MX" sz="2800" i="1" dirty="0">
                <a:solidFill>
                  <a:schemeClr val="bg1"/>
                </a:solidFill>
                <a:latin typeface="Arial" pitchFamily="34" charset="0"/>
                <a:ea typeface="Times New Roman"/>
                <a:cs typeface="Arial" pitchFamily="34" charset="0"/>
              </a:rPr>
              <a:t>posibilidad</a:t>
            </a:r>
            <a:r>
              <a:rPr lang="es-MX" sz="2800" dirty="0">
                <a:solidFill>
                  <a:schemeClr val="bg1"/>
                </a:solidFill>
                <a:latin typeface="Arial" pitchFamily="34" charset="0"/>
                <a:ea typeface="Times New Roman"/>
                <a:cs typeface="Arial" pitchFamily="34" charset="0"/>
              </a:rPr>
              <a:t> de poder vincular los resultados de la comprensión de la táctica y los objetivos con la actividad práctica del sujeto político.</a:t>
            </a:r>
            <a:endParaRPr lang="es-ES" sz="28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9039930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lstStyle/>
          <a:p>
            <a:r>
              <a:rPr lang="es-ES" dirty="0" smtClean="0">
                <a:solidFill>
                  <a:schemeClr val="bg1"/>
                </a:solidFill>
                <a:latin typeface="Arial" pitchFamily="34" charset="0"/>
                <a:cs typeface="Arial" pitchFamily="34" charset="0"/>
              </a:rPr>
              <a:t>Entonces dentro de las políticas públicas</a:t>
            </a:r>
            <a:r>
              <a:rPr lang="es-ES" dirty="0">
                <a:solidFill>
                  <a:schemeClr val="bg1"/>
                </a:solidFill>
                <a:latin typeface="Arial" pitchFamily="34" charset="0"/>
                <a:cs typeface="Arial" pitchFamily="34" charset="0"/>
              </a:rPr>
              <a:t> </a:t>
            </a:r>
            <a:r>
              <a:rPr lang="es-ES" dirty="0" smtClean="0">
                <a:solidFill>
                  <a:schemeClr val="bg1"/>
                </a:solidFill>
                <a:latin typeface="Arial" pitchFamily="34" charset="0"/>
                <a:cs typeface="Arial" pitchFamily="34" charset="0"/>
              </a:rPr>
              <a:t>encontramos las </a:t>
            </a:r>
            <a:br>
              <a:rPr lang="es-ES" dirty="0" smtClean="0">
                <a:solidFill>
                  <a:schemeClr val="bg1"/>
                </a:solidFill>
                <a:latin typeface="Arial" pitchFamily="34" charset="0"/>
                <a:cs typeface="Arial" pitchFamily="34" charset="0"/>
              </a:rPr>
            </a:br>
            <a:r>
              <a:rPr lang="es-ES" dirty="0" smtClean="0">
                <a:solidFill>
                  <a:schemeClr val="bg1"/>
                </a:solidFill>
                <a:latin typeface="Arial" pitchFamily="34" charset="0"/>
                <a:cs typeface="Arial" pitchFamily="34" charset="0"/>
              </a:rPr>
              <a:t> </a:t>
            </a:r>
            <a:r>
              <a:rPr lang="es-ES" dirty="0">
                <a:solidFill>
                  <a:schemeClr val="bg1"/>
                </a:solidFill>
                <a:latin typeface="Arial" pitchFamily="34" charset="0"/>
                <a:cs typeface="Arial" pitchFamily="34" charset="0"/>
              </a:rPr>
              <a:t>políticas </a:t>
            </a:r>
            <a:r>
              <a:rPr lang="es-ES" dirty="0" smtClean="0">
                <a:solidFill>
                  <a:schemeClr val="bg1"/>
                </a:solidFill>
                <a:latin typeface="Arial" pitchFamily="34" charset="0"/>
                <a:cs typeface="Arial" pitchFamily="34" charset="0"/>
              </a:rPr>
              <a:t>culturales… </a:t>
            </a:r>
            <a:endParaRPr lang="es-ES"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129423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106690"/>
          </a:xfrm>
        </p:spPr>
        <p:txBody>
          <a:bodyPr>
            <a:normAutofit fontScale="90000"/>
          </a:bodyPr>
          <a:lstStyle/>
          <a:p>
            <a:r>
              <a:rPr lang="es-MX" dirty="0">
                <a:solidFill>
                  <a:schemeClr val="bg1"/>
                </a:solidFill>
                <a:latin typeface="Arial"/>
                <a:ea typeface="Times New Roman"/>
              </a:rPr>
              <a:t>El Estado a través de la política cultural utiliza los aparatos a su disposición como vehículos de promoción de una determinada actitud y valores éticos y estéticos en la población y de un determinado consumo </a:t>
            </a:r>
            <a:r>
              <a:rPr lang="es-MX" dirty="0" smtClean="0">
                <a:solidFill>
                  <a:schemeClr val="bg1"/>
                </a:solidFill>
                <a:latin typeface="Arial"/>
                <a:ea typeface="Times New Roman"/>
              </a:rPr>
              <a:t>cultural.</a:t>
            </a:r>
            <a:r>
              <a:rPr lang="es-MX" dirty="0" smtClean="0">
                <a:solidFill>
                  <a:srgbClr val="FF0066"/>
                </a:solidFill>
                <a:latin typeface="Arial"/>
                <a:ea typeface="Times New Roman"/>
              </a:rPr>
              <a:t>.</a:t>
            </a:r>
            <a:r>
              <a:rPr lang="es-ES" dirty="0">
                <a:solidFill>
                  <a:srgbClr val="FF0066"/>
                </a:solidFill>
                <a:latin typeface="Times New Roman"/>
                <a:ea typeface="Times New Roman"/>
              </a:rPr>
              <a:t/>
            </a:r>
            <a:br>
              <a:rPr lang="es-ES" dirty="0">
                <a:solidFill>
                  <a:srgbClr val="FF0066"/>
                </a:solidFill>
                <a:latin typeface="Times New Roman"/>
                <a:ea typeface="Times New Roman"/>
              </a:rPr>
            </a:br>
            <a:endParaRPr lang="es-ES" dirty="0"/>
          </a:p>
        </p:txBody>
      </p:sp>
    </p:spTree>
    <p:extLst>
      <p:ext uri="{BB962C8B-B14F-4D97-AF65-F5344CB8AC3E}">
        <p14:creationId xmlns:p14="http://schemas.microsoft.com/office/powerpoint/2010/main" val="2537297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178698"/>
          </a:xfrm>
        </p:spPr>
        <p:txBody>
          <a:bodyPr>
            <a:normAutofit fontScale="90000"/>
          </a:bodyPr>
          <a:lstStyle/>
          <a:p>
            <a:pPr marL="0" indent="0"/>
            <a:r>
              <a:rPr lang="es-MX" i="1" dirty="0" smtClean="0">
                <a:solidFill>
                  <a:schemeClr val="bg1"/>
                </a:solidFill>
                <a:latin typeface="Arial" pitchFamily="34" charset="0"/>
                <a:ea typeface="Times New Roman"/>
                <a:cs typeface="Arial" pitchFamily="34" charset="0"/>
              </a:rPr>
              <a:t>Política cultural</a:t>
            </a:r>
            <a:br>
              <a:rPr lang="es-MX" i="1" dirty="0" smtClean="0">
                <a:solidFill>
                  <a:schemeClr val="bg1"/>
                </a:solidFill>
                <a:latin typeface="Arial" pitchFamily="34" charset="0"/>
                <a:ea typeface="Times New Roman"/>
                <a:cs typeface="Arial" pitchFamily="34" charset="0"/>
              </a:rPr>
            </a:br>
            <a:r>
              <a:rPr lang="es-MX" i="1" dirty="0" smtClean="0">
                <a:solidFill>
                  <a:schemeClr val="bg1"/>
                </a:solidFill>
                <a:latin typeface="Arial" pitchFamily="34" charset="0"/>
                <a:ea typeface="Times New Roman"/>
                <a:cs typeface="Arial" pitchFamily="34" charset="0"/>
              </a:rPr>
              <a:t>“un </a:t>
            </a:r>
            <a:r>
              <a:rPr lang="es-MX" i="1" dirty="0">
                <a:solidFill>
                  <a:schemeClr val="bg1"/>
                </a:solidFill>
                <a:latin typeface="Arial" pitchFamily="34" charset="0"/>
                <a:ea typeface="Times New Roman"/>
                <a:cs typeface="Arial" pitchFamily="34" charset="0"/>
              </a:rPr>
              <a:t>conjunto de principios operativos, de prácticas y de procedimientos de gestión administrativa y financiera que deben servir de base a la acción cultural del Estado”.</a:t>
            </a:r>
            <a:br>
              <a:rPr lang="es-MX" i="1" dirty="0">
                <a:solidFill>
                  <a:schemeClr val="bg1"/>
                </a:solidFill>
                <a:latin typeface="Arial" pitchFamily="34" charset="0"/>
                <a:ea typeface="Times New Roman"/>
                <a:cs typeface="Arial" pitchFamily="34" charset="0"/>
              </a:rPr>
            </a:br>
            <a:r>
              <a:rPr lang="es-MX" dirty="0">
                <a:solidFill>
                  <a:schemeClr val="bg1"/>
                </a:solidFill>
                <a:latin typeface="Arial" pitchFamily="34" charset="0"/>
                <a:ea typeface="Times New Roman"/>
                <a:cs typeface="Arial" pitchFamily="34" charset="0"/>
              </a:rPr>
              <a:t> </a:t>
            </a:r>
            <a:br>
              <a:rPr lang="es-MX" dirty="0">
                <a:solidFill>
                  <a:schemeClr val="bg1"/>
                </a:solidFill>
                <a:latin typeface="Arial" pitchFamily="34" charset="0"/>
                <a:ea typeface="Times New Roman"/>
                <a:cs typeface="Arial" pitchFamily="34" charset="0"/>
              </a:rPr>
            </a:br>
            <a:r>
              <a:rPr lang="es-MX" dirty="0">
                <a:solidFill>
                  <a:schemeClr val="bg1"/>
                </a:solidFill>
                <a:latin typeface="Arial" pitchFamily="34" charset="0"/>
                <a:ea typeface="Times New Roman"/>
                <a:cs typeface="Arial" pitchFamily="34" charset="0"/>
              </a:rPr>
              <a:t>Conferencia de Mónaco 1967,</a:t>
            </a:r>
            <a:br>
              <a:rPr lang="es-MX" dirty="0">
                <a:solidFill>
                  <a:schemeClr val="bg1"/>
                </a:solidFill>
                <a:latin typeface="Arial" pitchFamily="34" charset="0"/>
                <a:ea typeface="Times New Roman"/>
                <a:cs typeface="Arial" pitchFamily="34" charset="0"/>
              </a:rPr>
            </a:br>
            <a:r>
              <a:rPr lang="es-MX" dirty="0">
                <a:solidFill>
                  <a:schemeClr val="bg1"/>
                </a:solidFill>
                <a:latin typeface="Arial" pitchFamily="34" charset="0"/>
                <a:ea typeface="Times New Roman"/>
                <a:cs typeface="Arial" pitchFamily="34" charset="0"/>
              </a:rPr>
              <a:t>UNESCO</a:t>
            </a:r>
            <a:endParaRPr lang="es-ES"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0462897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normAutofit fontScale="90000"/>
          </a:bodyPr>
          <a:lstStyle/>
          <a:p>
            <a:pPr marL="0" indent="0"/>
            <a:r>
              <a:rPr lang="es-ES_tradnl" sz="3600" i="1" dirty="0">
                <a:solidFill>
                  <a:schemeClr val="bg1"/>
                </a:solidFill>
                <a:latin typeface="Arial"/>
                <a:ea typeface="Times New Roman"/>
              </a:rPr>
              <a:t>"… El conjunto de medios movilizados y acciones orientadas a la consecución de fines, determinados estos y ejercidas aquellas por las instancias de la comunidad (personas, grupos e instituciones) que por su posición dominante tienen una especial capacidad  de intervención en la vida cultural de la misma</a:t>
            </a:r>
            <a:r>
              <a:rPr lang="es-ES_tradnl" sz="3600" i="1" dirty="0" smtClean="0">
                <a:solidFill>
                  <a:schemeClr val="bg1"/>
                </a:solidFill>
                <a:latin typeface="Arial"/>
                <a:ea typeface="Times New Roman"/>
              </a:rPr>
              <a:t>" </a:t>
            </a:r>
            <a:br>
              <a:rPr lang="es-ES_tradnl" sz="3600" i="1" dirty="0" smtClean="0">
                <a:solidFill>
                  <a:schemeClr val="bg1"/>
                </a:solidFill>
                <a:latin typeface="Arial"/>
                <a:ea typeface="Times New Roman"/>
              </a:rPr>
            </a:br>
            <a:r>
              <a:rPr lang="es-ES_tradnl" sz="3600" i="1" dirty="0" smtClean="0">
                <a:solidFill>
                  <a:schemeClr val="bg1"/>
                </a:solidFill>
                <a:latin typeface="Arial"/>
                <a:ea typeface="Times New Roman"/>
              </a:rPr>
              <a:t/>
            </a:r>
            <a:br>
              <a:rPr lang="es-ES_tradnl" sz="3600" i="1" dirty="0" smtClean="0">
                <a:solidFill>
                  <a:schemeClr val="bg1"/>
                </a:solidFill>
                <a:latin typeface="Arial"/>
                <a:ea typeface="Times New Roman"/>
              </a:rPr>
            </a:br>
            <a:r>
              <a:rPr lang="es-ES_tradnl" sz="3600" dirty="0" err="1">
                <a:solidFill>
                  <a:schemeClr val="bg1"/>
                </a:solidFill>
                <a:latin typeface="Arial"/>
                <a:ea typeface="Times New Roman"/>
              </a:rPr>
              <a:t>Jose</a:t>
            </a:r>
            <a:r>
              <a:rPr lang="es-ES_tradnl" sz="3600" dirty="0">
                <a:solidFill>
                  <a:schemeClr val="bg1"/>
                </a:solidFill>
                <a:latin typeface="Arial"/>
                <a:ea typeface="Times New Roman"/>
              </a:rPr>
              <a:t> Vidal- </a:t>
            </a:r>
            <a:r>
              <a:rPr lang="es-ES_tradnl" sz="3600" dirty="0" err="1">
                <a:solidFill>
                  <a:schemeClr val="bg1"/>
                </a:solidFill>
                <a:latin typeface="Arial"/>
                <a:ea typeface="Times New Roman"/>
              </a:rPr>
              <a:t>Beneyto</a:t>
            </a:r>
            <a:r>
              <a:rPr lang="es-ES_tradnl" sz="3600" dirty="0">
                <a:solidFill>
                  <a:schemeClr val="bg1"/>
                </a:solidFill>
                <a:latin typeface="Arial"/>
                <a:ea typeface="Times New Roman"/>
              </a:rPr>
              <a:t>, </a:t>
            </a:r>
            <a:r>
              <a:rPr lang="es-ES_tradnl" sz="3600" i="1" dirty="0">
                <a:solidFill>
                  <a:schemeClr val="bg1"/>
                </a:solidFill>
                <a:latin typeface="Arial"/>
                <a:ea typeface="Times New Roman"/>
              </a:rPr>
              <a:t>Hacia una fundamentación teórica de la política cultural, 1981</a:t>
            </a:r>
            <a:endParaRPr lang="es-ES" sz="3600" dirty="0">
              <a:solidFill>
                <a:schemeClr val="bg1"/>
              </a:solidFill>
            </a:endParaRPr>
          </a:p>
        </p:txBody>
      </p:sp>
    </p:spTree>
    <p:extLst>
      <p:ext uri="{BB962C8B-B14F-4D97-AF65-F5344CB8AC3E}">
        <p14:creationId xmlns:p14="http://schemas.microsoft.com/office/powerpoint/2010/main" val="1320697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94722"/>
          </a:xfrm>
        </p:spPr>
        <p:txBody>
          <a:bodyPr>
            <a:normAutofit fontScale="90000"/>
          </a:bodyPr>
          <a:lstStyle/>
          <a:p>
            <a:r>
              <a:rPr lang="es-ES_tradnl" sz="3600" i="1" dirty="0">
                <a:solidFill>
                  <a:schemeClr val="bg1"/>
                </a:solidFill>
                <a:latin typeface="Arial" pitchFamily="34" charset="0"/>
                <a:ea typeface="Times New Roman"/>
                <a:cs typeface="Arial" pitchFamily="34" charset="0"/>
              </a:rPr>
              <a:t>“la </a:t>
            </a:r>
            <a:r>
              <a:rPr lang="es-ES_tradnl" sz="3600" i="1" u="sng" dirty="0">
                <a:solidFill>
                  <a:schemeClr val="bg1"/>
                </a:solidFill>
                <a:latin typeface="Arial" pitchFamily="34" charset="0"/>
                <a:ea typeface="Times New Roman"/>
                <a:cs typeface="Arial" pitchFamily="34" charset="0"/>
              </a:rPr>
              <a:t>política cultural </a:t>
            </a:r>
            <a:r>
              <a:rPr lang="es-ES_tradnl" sz="3600" i="1" dirty="0">
                <a:solidFill>
                  <a:schemeClr val="bg1"/>
                </a:solidFill>
                <a:latin typeface="Arial" pitchFamily="34" charset="0"/>
                <a:ea typeface="Times New Roman"/>
                <a:cs typeface="Arial" pitchFamily="34" charset="0"/>
              </a:rPr>
              <a:t>se define como la manera en que se reconoce y favorece, mediante un conjunto de medidas, la organización y el desarrollo económico y social, el movimiento creador de cada miembro de la sociedad y de la sociedad entera. De ello se deduce que la política cultural es un asunto de todos, de cada individuo, de cada país. Abarca  todos los aspectos de la vida nacional“</a:t>
            </a:r>
            <a:r>
              <a:rPr lang="es-ES" dirty="0">
                <a:solidFill>
                  <a:schemeClr val="bg1"/>
                </a:solidFill>
                <a:latin typeface="Arial" pitchFamily="34" charset="0"/>
                <a:cs typeface="Arial" pitchFamily="34" charset="0"/>
              </a:rPr>
              <a:t/>
            </a:r>
            <a:br>
              <a:rPr lang="es-ES" dirty="0">
                <a:solidFill>
                  <a:schemeClr val="bg1"/>
                </a:solidFill>
                <a:latin typeface="Arial" pitchFamily="34" charset="0"/>
                <a:cs typeface="Arial" pitchFamily="34" charset="0"/>
              </a:rPr>
            </a:br>
            <a:r>
              <a:rPr lang="es-ES_tradnl" sz="3600" dirty="0">
                <a:solidFill>
                  <a:schemeClr val="bg1"/>
                </a:solidFill>
                <a:latin typeface="Arial" pitchFamily="34" charset="0"/>
                <a:ea typeface="Times New Roman"/>
                <a:cs typeface="Arial" pitchFamily="34" charset="0"/>
              </a:rPr>
              <a:t>Conferencia Mundial de la UNESCO (MUNDIACULT), sobre </a:t>
            </a:r>
            <a:r>
              <a:rPr lang="es-ES_tradnl" sz="3600" i="1" dirty="0">
                <a:solidFill>
                  <a:schemeClr val="bg1"/>
                </a:solidFill>
                <a:latin typeface="Arial" pitchFamily="34" charset="0"/>
                <a:ea typeface="Times New Roman"/>
                <a:cs typeface="Arial" pitchFamily="34" charset="0"/>
              </a:rPr>
              <a:t>Políticas Culturales, democracia y participación</a:t>
            </a:r>
            <a:r>
              <a:rPr lang="es-ES_tradnl" sz="3600" dirty="0">
                <a:solidFill>
                  <a:schemeClr val="bg1"/>
                </a:solidFill>
                <a:latin typeface="Arial" pitchFamily="34" charset="0"/>
                <a:ea typeface="Times New Roman"/>
                <a:cs typeface="Arial" pitchFamily="34" charset="0"/>
              </a:rPr>
              <a:t> (1982, informe final)</a:t>
            </a:r>
            <a:endParaRPr lang="es-ES" sz="36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9095125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178698"/>
          </a:xfrm>
        </p:spPr>
        <p:txBody>
          <a:bodyPr>
            <a:normAutofit fontScale="90000"/>
          </a:bodyPr>
          <a:lstStyle/>
          <a:p>
            <a:r>
              <a:rPr lang="es-ES_tradnl" i="1" dirty="0">
                <a:solidFill>
                  <a:schemeClr val="bg1"/>
                </a:solidFill>
                <a:latin typeface="Arial" pitchFamily="34" charset="0"/>
                <a:ea typeface="Times New Roman"/>
                <a:cs typeface="Arial" pitchFamily="34" charset="0"/>
              </a:rPr>
              <a:t>“No hay </a:t>
            </a:r>
            <a:r>
              <a:rPr lang="es-ES_tradnl" i="1" u="sng" dirty="0">
                <a:solidFill>
                  <a:schemeClr val="bg1"/>
                </a:solidFill>
                <a:latin typeface="Arial" pitchFamily="34" charset="0"/>
                <a:ea typeface="Times New Roman"/>
                <a:cs typeface="Arial" pitchFamily="34" charset="0"/>
              </a:rPr>
              <a:t>política cultural </a:t>
            </a:r>
            <a:r>
              <a:rPr lang="es-ES_tradnl" i="1" dirty="0">
                <a:solidFill>
                  <a:schemeClr val="bg1"/>
                </a:solidFill>
                <a:latin typeface="Arial" pitchFamily="34" charset="0"/>
                <a:ea typeface="Times New Roman"/>
                <a:cs typeface="Arial" pitchFamily="34" charset="0"/>
              </a:rPr>
              <a:t>posible sin política de los aparatos ( o frente a los aparatos difusivos), como no hay política comunicacional sin una </a:t>
            </a:r>
            <a:r>
              <a:rPr lang="es-ES_tradnl" i="1" u="sng" dirty="0">
                <a:solidFill>
                  <a:schemeClr val="bg1"/>
                </a:solidFill>
                <a:latin typeface="Arial" pitchFamily="34" charset="0"/>
                <a:ea typeface="Times New Roman"/>
                <a:cs typeface="Arial" pitchFamily="34" charset="0"/>
              </a:rPr>
              <a:t>política cultural </a:t>
            </a:r>
            <a:r>
              <a:rPr lang="es-ES_tradnl" i="1" dirty="0">
                <a:solidFill>
                  <a:schemeClr val="bg1"/>
                </a:solidFill>
                <a:latin typeface="Arial" pitchFamily="34" charset="0"/>
                <a:ea typeface="Times New Roman"/>
                <a:cs typeface="Arial" pitchFamily="34" charset="0"/>
              </a:rPr>
              <a:t>, esto es, sin una política de los contenidos y, más aún, sin una política para restituir el diálogo comunitario…”</a:t>
            </a:r>
            <a:r>
              <a:rPr lang="es-ES" dirty="0">
                <a:solidFill>
                  <a:schemeClr val="bg1"/>
                </a:solidFill>
                <a:latin typeface="Arial" pitchFamily="34" charset="0"/>
                <a:cs typeface="Arial" pitchFamily="34" charset="0"/>
              </a:rPr>
              <a:t/>
            </a:r>
            <a:br>
              <a:rPr lang="es-ES" dirty="0">
                <a:solidFill>
                  <a:schemeClr val="bg1"/>
                </a:solidFill>
                <a:latin typeface="Arial" pitchFamily="34" charset="0"/>
                <a:cs typeface="Arial" pitchFamily="34" charset="0"/>
              </a:rPr>
            </a:br>
            <a:r>
              <a:rPr lang="es-ES_tradnl" sz="4000" dirty="0">
                <a:solidFill>
                  <a:schemeClr val="bg1"/>
                </a:solidFill>
                <a:latin typeface="Arial" pitchFamily="34" charset="0"/>
                <a:ea typeface="Times New Roman"/>
                <a:cs typeface="Arial" pitchFamily="34" charset="0"/>
              </a:rPr>
              <a:t>Oswaldo </a:t>
            </a:r>
            <a:r>
              <a:rPr lang="es-ES_tradnl" sz="4000" dirty="0" err="1">
                <a:solidFill>
                  <a:schemeClr val="bg1"/>
                </a:solidFill>
                <a:latin typeface="Arial" pitchFamily="34" charset="0"/>
                <a:ea typeface="Times New Roman"/>
                <a:cs typeface="Arial" pitchFamily="34" charset="0"/>
              </a:rPr>
              <a:t>Capriles</a:t>
            </a:r>
            <a:r>
              <a:rPr lang="es-ES_tradnl" sz="4000" dirty="0">
                <a:solidFill>
                  <a:schemeClr val="bg1"/>
                </a:solidFill>
                <a:latin typeface="Arial" pitchFamily="34" charset="0"/>
                <a:ea typeface="Times New Roman"/>
                <a:cs typeface="Arial" pitchFamily="34" charset="0"/>
              </a:rPr>
              <a:t>, </a:t>
            </a:r>
            <a:r>
              <a:rPr lang="es-ES_tradnl" sz="4000" i="1" dirty="0">
                <a:solidFill>
                  <a:schemeClr val="bg1"/>
                </a:solidFill>
                <a:latin typeface="Arial" pitchFamily="34" charset="0"/>
                <a:ea typeface="Times New Roman"/>
                <a:cs typeface="Arial" pitchFamily="34" charset="0"/>
              </a:rPr>
              <a:t>Comunicación alternativa y política de comunicación</a:t>
            </a:r>
            <a:r>
              <a:rPr lang="es-ES_tradnl" sz="4000" dirty="0">
                <a:solidFill>
                  <a:schemeClr val="bg1"/>
                </a:solidFill>
                <a:latin typeface="Arial" pitchFamily="34" charset="0"/>
                <a:ea typeface="Times New Roman"/>
                <a:cs typeface="Arial" pitchFamily="34" charset="0"/>
              </a:rPr>
              <a:t>, 1982.</a:t>
            </a:r>
            <a:endParaRPr lang="es-ES" sz="40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862924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noAutofit/>
          </a:bodyPr>
          <a:lstStyle/>
          <a:p>
            <a:r>
              <a:rPr lang="es-ES" sz="3600" i="1" dirty="0">
                <a:solidFill>
                  <a:schemeClr val="bg1"/>
                </a:solidFill>
                <a:latin typeface="Arial" pitchFamily="34" charset="0"/>
                <a:ea typeface="Times New Roman"/>
                <a:cs typeface="Arial" pitchFamily="34" charset="0"/>
              </a:rPr>
              <a:t>“el conjunto de intervenciones realizadas por el Estado, las instituciones civiles y los grupos comunitarios organizados a fin de orientar el desarrollo simbólico, satisfacer necesidades culturales de la población y obtener consenso para un tipo de orden o transformación social</a:t>
            </a:r>
            <a:r>
              <a:rPr lang="es-ES" sz="3600" dirty="0" smtClean="0">
                <a:solidFill>
                  <a:schemeClr val="bg1"/>
                </a:solidFill>
                <a:latin typeface="Arial" pitchFamily="34" charset="0"/>
                <a:ea typeface="Times New Roman"/>
                <a:cs typeface="Arial" pitchFamily="34" charset="0"/>
              </a:rPr>
              <a:t>”</a:t>
            </a:r>
            <a:br>
              <a:rPr lang="es-ES" sz="3600" dirty="0" smtClean="0">
                <a:solidFill>
                  <a:schemeClr val="bg1"/>
                </a:solidFill>
                <a:latin typeface="Arial" pitchFamily="34" charset="0"/>
                <a:ea typeface="Times New Roman"/>
                <a:cs typeface="Arial" pitchFamily="34" charset="0"/>
              </a:rPr>
            </a:br>
            <a:r>
              <a:rPr lang="es-ES" sz="3600" dirty="0" smtClean="0">
                <a:solidFill>
                  <a:schemeClr val="bg1"/>
                </a:solidFill>
                <a:latin typeface="Arial" pitchFamily="34" charset="0"/>
                <a:ea typeface="Times New Roman"/>
                <a:cs typeface="Arial" pitchFamily="34" charset="0"/>
              </a:rPr>
              <a:t/>
            </a:r>
            <a:br>
              <a:rPr lang="es-ES" sz="3600" dirty="0" smtClean="0">
                <a:solidFill>
                  <a:schemeClr val="bg1"/>
                </a:solidFill>
                <a:latin typeface="Arial" pitchFamily="34" charset="0"/>
                <a:ea typeface="Times New Roman"/>
                <a:cs typeface="Arial" pitchFamily="34" charset="0"/>
              </a:rPr>
            </a:br>
            <a:r>
              <a:rPr lang="es-ES" sz="3200" dirty="0">
                <a:solidFill>
                  <a:schemeClr val="bg1"/>
                </a:solidFill>
                <a:latin typeface="Arial" pitchFamily="34" charset="0"/>
                <a:ea typeface="Times New Roman"/>
                <a:cs typeface="Arial" pitchFamily="34" charset="0"/>
              </a:rPr>
              <a:t>Néstor García </a:t>
            </a:r>
            <a:r>
              <a:rPr lang="es-ES" sz="3200" dirty="0" err="1">
                <a:solidFill>
                  <a:schemeClr val="bg1"/>
                </a:solidFill>
                <a:latin typeface="Arial" pitchFamily="34" charset="0"/>
                <a:ea typeface="Times New Roman"/>
                <a:cs typeface="Arial" pitchFamily="34" charset="0"/>
              </a:rPr>
              <a:t>Canclini</a:t>
            </a:r>
            <a:r>
              <a:rPr lang="es-ES" sz="3200" dirty="0">
                <a:solidFill>
                  <a:schemeClr val="bg1"/>
                </a:solidFill>
                <a:latin typeface="Arial" pitchFamily="34" charset="0"/>
                <a:ea typeface="Times New Roman"/>
                <a:cs typeface="Arial" pitchFamily="34" charset="0"/>
              </a:rPr>
              <a:t> y un grupo de investigadores latinoamericanos, </a:t>
            </a:r>
            <a:r>
              <a:rPr lang="es-ES" sz="3200" i="1" dirty="0">
                <a:solidFill>
                  <a:schemeClr val="bg1"/>
                </a:solidFill>
                <a:latin typeface="Arial" pitchFamily="34" charset="0"/>
                <a:ea typeface="Times New Roman"/>
                <a:cs typeface="Arial" pitchFamily="34" charset="0"/>
              </a:rPr>
              <a:t>Políticas culturales en América Latina</a:t>
            </a:r>
            <a:r>
              <a:rPr lang="es-ES" sz="3200" dirty="0">
                <a:solidFill>
                  <a:schemeClr val="bg1"/>
                </a:solidFill>
                <a:latin typeface="Arial" pitchFamily="34" charset="0"/>
                <a:ea typeface="Times New Roman"/>
                <a:cs typeface="Arial" pitchFamily="34" charset="0"/>
              </a:rPr>
              <a:t>, 1987.</a:t>
            </a:r>
            <a:endParaRPr lang="es-ES" sz="32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8098751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178698"/>
          </a:xfrm>
        </p:spPr>
        <p:txBody>
          <a:bodyPr>
            <a:normAutofit/>
          </a:bodyPr>
          <a:lstStyle/>
          <a:p>
            <a:r>
              <a:rPr lang="es-ES" sz="9600" b="1" dirty="0" smtClean="0">
                <a:solidFill>
                  <a:schemeClr val="bg1"/>
                </a:solidFill>
                <a:latin typeface="Arial" pitchFamily="34" charset="0"/>
                <a:cs typeface="Arial" pitchFamily="34" charset="0"/>
              </a:rPr>
              <a:t>!Gracias!</a:t>
            </a:r>
            <a:endParaRPr lang="es-ES" sz="96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968171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250706"/>
          </a:xfrm>
        </p:spPr>
        <p:txBody>
          <a:bodyPr/>
          <a:lstStyle/>
          <a:p>
            <a:r>
              <a:rPr lang="es-ES" dirty="0" smtClean="0">
                <a:solidFill>
                  <a:schemeClr val="bg1"/>
                </a:solidFill>
                <a:latin typeface="Arial" pitchFamily="34" charset="0"/>
                <a:cs typeface="Arial" pitchFamily="34" charset="0"/>
              </a:rPr>
              <a:t>¿Qué son las políticas públicas?</a:t>
            </a:r>
            <a:endParaRPr lang="es-ES"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8607129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034682"/>
          </a:xfrm>
        </p:spPr>
        <p:txBody>
          <a:bodyPr>
            <a:normAutofit/>
          </a:bodyPr>
          <a:lstStyle/>
          <a:p>
            <a:r>
              <a:rPr lang="es-ES" dirty="0" smtClean="0">
                <a:solidFill>
                  <a:schemeClr val="bg1"/>
                </a:solidFill>
                <a:latin typeface="Arial" pitchFamily="34" charset="0"/>
                <a:cs typeface="Arial" pitchFamily="34" charset="0"/>
              </a:rPr>
              <a:t>una </a:t>
            </a:r>
            <a:r>
              <a:rPr lang="es-ES" dirty="0">
                <a:solidFill>
                  <a:schemeClr val="bg1"/>
                </a:solidFill>
                <a:latin typeface="Arial" pitchFamily="34" charset="0"/>
                <a:cs typeface="Arial" pitchFamily="34" charset="0"/>
              </a:rPr>
              <a:t>política </a:t>
            </a:r>
            <a:r>
              <a:rPr lang="es-ES" dirty="0" smtClean="0">
                <a:solidFill>
                  <a:schemeClr val="bg1"/>
                </a:solidFill>
                <a:latin typeface="Arial" pitchFamily="34" charset="0"/>
                <a:cs typeface="Arial" pitchFamily="34" charset="0"/>
              </a:rPr>
              <a:t>pública</a:t>
            </a:r>
            <a:br>
              <a:rPr lang="es-ES" dirty="0" smtClean="0">
                <a:solidFill>
                  <a:schemeClr val="bg1"/>
                </a:solidFill>
                <a:latin typeface="Arial" pitchFamily="34" charset="0"/>
                <a:cs typeface="Arial" pitchFamily="34" charset="0"/>
              </a:rPr>
            </a:br>
            <a:r>
              <a:rPr lang="es-ES" dirty="0" smtClean="0">
                <a:solidFill>
                  <a:schemeClr val="bg1"/>
                </a:solidFill>
                <a:latin typeface="Arial" pitchFamily="34" charset="0"/>
                <a:cs typeface="Arial" pitchFamily="34" charset="0"/>
              </a:rPr>
              <a:t> </a:t>
            </a:r>
            <a:r>
              <a:rPr lang="es-ES" dirty="0">
                <a:solidFill>
                  <a:schemeClr val="bg1"/>
                </a:solidFill>
                <a:latin typeface="Arial" pitchFamily="34" charset="0"/>
                <a:cs typeface="Arial" pitchFamily="34" charset="0"/>
              </a:rPr>
              <a:t>“es todo lo que los gobiernos deciden hacer o no hacer</a:t>
            </a:r>
            <a:r>
              <a:rPr lang="es-ES" dirty="0" smtClean="0">
                <a:solidFill>
                  <a:schemeClr val="bg1"/>
                </a:solidFill>
                <a:latin typeface="Arial" pitchFamily="34" charset="0"/>
                <a:cs typeface="Arial" pitchFamily="34" charset="0"/>
              </a:rPr>
              <a:t>” </a:t>
            </a:r>
            <a:br>
              <a:rPr lang="es-ES" dirty="0" smtClean="0">
                <a:solidFill>
                  <a:schemeClr val="bg1"/>
                </a:solidFill>
                <a:latin typeface="Arial" pitchFamily="34" charset="0"/>
                <a:cs typeface="Arial" pitchFamily="34" charset="0"/>
              </a:rPr>
            </a:br>
            <a:r>
              <a:rPr lang="es-ES" dirty="0" err="1" smtClean="0">
                <a:solidFill>
                  <a:schemeClr val="bg1"/>
                </a:solidFill>
                <a:latin typeface="Arial" pitchFamily="34" charset="0"/>
                <a:cs typeface="Arial" pitchFamily="34" charset="0"/>
              </a:rPr>
              <a:t>Dye</a:t>
            </a:r>
            <a:r>
              <a:rPr lang="es-ES" dirty="0" smtClean="0">
                <a:solidFill>
                  <a:schemeClr val="bg1"/>
                </a:solidFill>
                <a:latin typeface="Arial" pitchFamily="34" charset="0"/>
                <a:cs typeface="Arial" pitchFamily="34" charset="0"/>
              </a:rPr>
              <a:t> 2008 </a:t>
            </a:r>
            <a:endParaRPr lang="es-ES"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4850379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890666"/>
          </a:xfrm>
        </p:spPr>
        <p:txBody>
          <a:bodyPr>
            <a:normAutofit fontScale="90000"/>
          </a:bodyPr>
          <a:lstStyle/>
          <a:p>
            <a:r>
              <a:rPr lang="es-ES" dirty="0" smtClean="0">
                <a:solidFill>
                  <a:schemeClr val="bg1"/>
                </a:solidFill>
                <a:latin typeface="Arial" pitchFamily="34" charset="0"/>
                <a:cs typeface="Arial" pitchFamily="34" charset="0"/>
              </a:rPr>
              <a:t>“en suma: </a:t>
            </a:r>
            <a:r>
              <a:rPr lang="es-ES" dirty="0">
                <a:solidFill>
                  <a:schemeClr val="bg1"/>
                </a:solidFill>
                <a:latin typeface="Arial" pitchFamily="34" charset="0"/>
                <a:cs typeface="Arial" pitchFamily="34" charset="0"/>
              </a:rPr>
              <a:t>a) el diseño de una acción colectiva intencional, b) el curso que efectivamente toma la acción como resultado de las muchas decisiones e interacciones que comporta y, en consecuencia, c) los hechos reales que la acción colectiva produce</a:t>
            </a:r>
            <a:r>
              <a:rPr lang="es-ES" dirty="0" smtClean="0">
                <a:solidFill>
                  <a:schemeClr val="bg1"/>
                </a:solidFill>
                <a:latin typeface="Arial" pitchFamily="34" charset="0"/>
                <a:cs typeface="Arial" pitchFamily="34" charset="0"/>
              </a:rPr>
              <a:t>”</a:t>
            </a:r>
            <a:br>
              <a:rPr lang="es-ES" dirty="0" smtClean="0">
                <a:solidFill>
                  <a:schemeClr val="bg1"/>
                </a:solidFill>
                <a:latin typeface="Arial" pitchFamily="34" charset="0"/>
                <a:cs typeface="Arial" pitchFamily="34" charset="0"/>
              </a:rPr>
            </a:br>
            <a:r>
              <a:rPr lang="es-ES" dirty="0" smtClean="0">
                <a:solidFill>
                  <a:schemeClr val="bg1"/>
                </a:solidFill>
                <a:latin typeface="Arial" pitchFamily="34" charset="0"/>
                <a:cs typeface="Arial" pitchFamily="34" charset="0"/>
              </a:rPr>
              <a:t/>
            </a:r>
            <a:br>
              <a:rPr lang="es-ES" dirty="0" smtClean="0">
                <a:solidFill>
                  <a:schemeClr val="bg1"/>
                </a:solidFill>
                <a:latin typeface="Arial" pitchFamily="34" charset="0"/>
                <a:cs typeface="Arial" pitchFamily="34" charset="0"/>
              </a:rPr>
            </a:br>
            <a:r>
              <a:rPr lang="es-ES" dirty="0">
                <a:solidFill>
                  <a:schemeClr val="bg1"/>
                </a:solidFill>
                <a:latin typeface="Arial" pitchFamily="34" charset="0"/>
                <a:cs typeface="Arial" pitchFamily="34" charset="0"/>
              </a:rPr>
              <a:t>Aguilar Villanueva  1996</a:t>
            </a:r>
          </a:p>
        </p:txBody>
      </p:sp>
    </p:spTree>
    <p:extLst>
      <p:ext uri="{BB962C8B-B14F-4D97-AF65-F5344CB8AC3E}">
        <p14:creationId xmlns:p14="http://schemas.microsoft.com/office/powerpoint/2010/main" val="2295910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178698"/>
          </a:xfrm>
        </p:spPr>
        <p:txBody>
          <a:bodyPr>
            <a:normAutofit fontScale="90000"/>
          </a:bodyPr>
          <a:lstStyle/>
          <a:p>
            <a:r>
              <a:rPr lang="es-ES" sz="3600" dirty="0" smtClean="0">
                <a:solidFill>
                  <a:schemeClr val="bg1"/>
                </a:solidFill>
                <a:latin typeface="Arial" pitchFamily="34" charset="0"/>
                <a:cs typeface="Arial" pitchFamily="34" charset="0"/>
              </a:rPr>
              <a:t>“</a:t>
            </a:r>
            <a:r>
              <a:rPr lang="es-ES" sz="3600" dirty="0">
                <a:solidFill>
                  <a:schemeClr val="bg1"/>
                </a:solidFill>
                <a:latin typeface="Arial" pitchFamily="34" charset="0"/>
                <a:cs typeface="Arial" pitchFamily="34" charset="0"/>
              </a:rPr>
              <a:t>una política pública es un curso de acción o de inacción gubernamental, en respuesta a problemas públicos. [Las políticas públicas] reflejan no sólo los valores más importantes de una sociedad, sino que también el conflicto entre valores. Las políticas dejan de manifiesto a cuál de los muchos diferentes valores, se le asigna la más alta prioridad en una determinada decisión</a:t>
            </a:r>
            <a:r>
              <a:rPr lang="es-ES" sz="3600" dirty="0" smtClean="0">
                <a:solidFill>
                  <a:schemeClr val="bg1"/>
                </a:solidFill>
                <a:latin typeface="Arial" pitchFamily="34" charset="0"/>
                <a:cs typeface="Arial" pitchFamily="34" charset="0"/>
              </a:rPr>
              <a:t>”</a:t>
            </a:r>
            <a:br>
              <a:rPr lang="es-ES" sz="3600" dirty="0" smtClean="0">
                <a:solidFill>
                  <a:schemeClr val="bg1"/>
                </a:solidFill>
                <a:latin typeface="Arial" pitchFamily="34" charset="0"/>
                <a:cs typeface="Arial" pitchFamily="34" charset="0"/>
              </a:rPr>
            </a:br>
            <a:r>
              <a:rPr lang="es-ES" sz="3600" dirty="0" smtClean="0">
                <a:solidFill>
                  <a:schemeClr val="bg1"/>
                </a:solidFill>
                <a:latin typeface="Arial" pitchFamily="34" charset="0"/>
                <a:cs typeface="Arial" pitchFamily="34" charset="0"/>
              </a:rPr>
              <a:t/>
            </a:r>
            <a:br>
              <a:rPr lang="es-ES" sz="3600" dirty="0" smtClean="0">
                <a:solidFill>
                  <a:schemeClr val="bg1"/>
                </a:solidFill>
                <a:latin typeface="Arial" pitchFamily="34" charset="0"/>
                <a:cs typeface="Arial" pitchFamily="34" charset="0"/>
              </a:rPr>
            </a:br>
            <a:r>
              <a:rPr lang="es-ES" sz="3600" dirty="0" err="1" smtClean="0">
                <a:solidFill>
                  <a:schemeClr val="bg1"/>
                </a:solidFill>
                <a:latin typeface="Arial" pitchFamily="34" charset="0"/>
                <a:cs typeface="Arial" pitchFamily="34" charset="0"/>
              </a:rPr>
              <a:t>Kraft</a:t>
            </a:r>
            <a:r>
              <a:rPr lang="es-ES" sz="3600" dirty="0" smtClean="0">
                <a:solidFill>
                  <a:schemeClr val="bg1"/>
                </a:solidFill>
                <a:latin typeface="Arial" pitchFamily="34" charset="0"/>
                <a:cs typeface="Arial" pitchFamily="34" charset="0"/>
              </a:rPr>
              <a:t> </a:t>
            </a:r>
            <a:r>
              <a:rPr lang="es-ES" sz="3600" dirty="0">
                <a:solidFill>
                  <a:schemeClr val="bg1"/>
                </a:solidFill>
                <a:latin typeface="Arial" pitchFamily="34" charset="0"/>
                <a:cs typeface="Arial" pitchFamily="34" charset="0"/>
              </a:rPr>
              <a:t>y </a:t>
            </a:r>
            <a:r>
              <a:rPr lang="es-ES" sz="3600" dirty="0" err="1">
                <a:solidFill>
                  <a:schemeClr val="bg1"/>
                </a:solidFill>
                <a:latin typeface="Arial" pitchFamily="34" charset="0"/>
                <a:cs typeface="Arial" pitchFamily="34" charset="0"/>
              </a:rPr>
              <a:t>Furlong</a:t>
            </a:r>
            <a:r>
              <a:rPr lang="es-ES" sz="3600" dirty="0">
                <a:solidFill>
                  <a:schemeClr val="bg1"/>
                </a:solidFill>
                <a:latin typeface="Arial" pitchFamily="34" charset="0"/>
                <a:cs typeface="Arial" pitchFamily="34" charset="0"/>
              </a:rPr>
              <a:t> </a:t>
            </a:r>
            <a:r>
              <a:rPr lang="es-ES" sz="3600" dirty="0" smtClean="0">
                <a:solidFill>
                  <a:schemeClr val="bg1"/>
                </a:solidFill>
                <a:latin typeface="Arial" pitchFamily="34" charset="0"/>
                <a:cs typeface="Arial" pitchFamily="34" charset="0"/>
              </a:rPr>
              <a:t> 2006</a:t>
            </a:r>
            <a:endParaRPr lang="es-ES" sz="36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9286260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178698"/>
          </a:xfrm>
        </p:spPr>
        <p:txBody>
          <a:bodyPr>
            <a:normAutofit/>
          </a:bodyPr>
          <a:lstStyle/>
          <a:p>
            <a:r>
              <a:rPr lang="es-ES" sz="3600" dirty="0">
                <a:solidFill>
                  <a:schemeClr val="bg1"/>
                </a:solidFill>
                <a:latin typeface="Arial" pitchFamily="34" charset="0"/>
                <a:cs typeface="Arial" pitchFamily="34" charset="0"/>
              </a:rPr>
              <a:t>L</a:t>
            </a:r>
            <a:r>
              <a:rPr lang="es-ES" sz="3600" dirty="0" smtClean="0">
                <a:solidFill>
                  <a:schemeClr val="bg1"/>
                </a:solidFill>
                <a:latin typeface="Arial" pitchFamily="34" charset="0"/>
                <a:cs typeface="Arial" pitchFamily="34" charset="0"/>
              </a:rPr>
              <a:t>as </a:t>
            </a:r>
            <a:r>
              <a:rPr lang="es-ES" sz="3600" b="1" dirty="0">
                <a:solidFill>
                  <a:schemeClr val="bg1"/>
                </a:solidFill>
                <a:latin typeface="Arial" pitchFamily="34" charset="0"/>
                <a:cs typeface="Arial" pitchFamily="34" charset="0"/>
              </a:rPr>
              <a:t>políticas públicas</a:t>
            </a:r>
            <a:r>
              <a:rPr lang="es-ES" sz="3600" dirty="0">
                <a:solidFill>
                  <a:schemeClr val="bg1"/>
                </a:solidFill>
                <a:latin typeface="Arial" pitchFamily="34" charset="0"/>
                <a:cs typeface="Arial" pitchFamily="34" charset="0"/>
              </a:rPr>
              <a:t>, son un </a:t>
            </a:r>
            <a:r>
              <a:rPr lang="es-ES" sz="3600" dirty="0" smtClean="0">
                <a:solidFill>
                  <a:schemeClr val="bg1"/>
                </a:solidFill>
                <a:latin typeface="Arial" pitchFamily="34" charset="0"/>
                <a:cs typeface="Arial" pitchFamily="34" charset="0"/>
              </a:rPr>
              <a:t>cambio </a:t>
            </a:r>
            <a:r>
              <a:rPr lang="es-ES" sz="3600" dirty="0">
                <a:solidFill>
                  <a:schemeClr val="bg1"/>
                </a:solidFill>
                <a:latin typeface="Arial" pitchFamily="34" charset="0"/>
                <a:cs typeface="Arial" pitchFamily="34" charset="0"/>
              </a:rPr>
              <a:t>de abordaje interdisciplinario. Allí la ciencia </a:t>
            </a:r>
            <a:r>
              <a:rPr lang="es-ES" sz="3600" dirty="0" smtClean="0">
                <a:solidFill>
                  <a:schemeClr val="bg1"/>
                </a:solidFill>
                <a:latin typeface="Arial" pitchFamily="34" charset="0"/>
                <a:cs typeface="Arial" pitchFamily="34" charset="0"/>
              </a:rPr>
              <a:t>política, </a:t>
            </a:r>
            <a:r>
              <a:rPr lang="es-ES" sz="3600" dirty="0">
                <a:solidFill>
                  <a:schemeClr val="bg1"/>
                </a:solidFill>
                <a:latin typeface="Arial" pitchFamily="34" charset="0"/>
                <a:cs typeface="Arial" pitchFamily="34" charset="0"/>
              </a:rPr>
              <a:t>la </a:t>
            </a:r>
            <a:r>
              <a:rPr lang="es-ES" sz="3600" dirty="0" smtClean="0">
                <a:solidFill>
                  <a:schemeClr val="bg1"/>
                </a:solidFill>
                <a:latin typeface="Arial" pitchFamily="34" charset="0"/>
                <a:cs typeface="Arial" pitchFamily="34" charset="0"/>
              </a:rPr>
              <a:t>administración </a:t>
            </a:r>
            <a:r>
              <a:rPr lang="es-ES" sz="3600" dirty="0">
                <a:solidFill>
                  <a:schemeClr val="bg1"/>
                </a:solidFill>
                <a:latin typeface="Arial" pitchFamily="34" charset="0"/>
                <a:cs typeface="Arial" pitchFamily="34" charset="0"/>
              </a:rPr>
              <a:t>pública, el derecho, la economía, la sociología, la comunicación, el </a:t>
            </a:r>
            <a:r>
              <a:rPr lang="es-ES" sz="3600" dirty="0" smtClean="0">
                <a:solidFill>
                  <a:schemeClr val="bg1"/>
                </a:solidFill>
                <a:latin typeface="Arial" pitchFamily="34" charset="0"/>
                <a:cs typeface="Arial" pitchFamily="34" charset="0"/>
              </a:rPr>
              <a:t>trabajo </a:t>
            </a:r>
            <a:r>
              <a:rPr lang="es-ES" sz="3600" dirty="0">
                <a:solidFill>
                  <a:schemeClr val="bg1"/>
                </a:solidFill>
                <a:latin typeface="Arial" pitchFamily="34" charset="0"/>
                <a:cs typeface="Arial" pitchFamily="34" charset="0"/>
              </a:rPr>
              <a:t>social</a:t>
            </a:r>
            <a:r>
              <a:rPr lang="es-ES" sz="3600" dirty="0" smtClean="0">
                <a:solidFill>
                  <a:schemeClr val="bg1"/>
                </a:solidFill>
                <a:latin typeface="Arial" pitchFamily="34" charset="0"/>
                <a:cs typeface="Arial" pitchFamily="34" charset="0"/>
              </a:rPr>
              <a:t>, la ingeniería, </a:t>
            </a:r>
            <a:r>
              <a:rPr lang="es-ES" sz="3600" dirty="0">
                <a:solidFill>
                  <a:schemeClr val="bg1"/>
                </a:solidFill>
                <a:latin typeface="Arial" pitchFamily="34" charset="0"/>
                <a:cs typeface="Arial" pitchFamily="34" charset="0"/>
              </a:rPr>
              <a:t>la psicología, </a:t>
            </a:r>
            <a:r>
              <a:rPr lang="es-ES" sz="3600" dirty="0" smtClean="0">
                <a:solidFill>
                  <a:schemeClr val="bg1"/>
                </a:solidFill>
                <a:latin typeface="Arial" pitchFamily="34" charset="0"/>
                <a:cs typeface="Arial" pitchFamily="34" charset="0"/>
              </a:rPr>
              <a:t>la cultura, entre </a:t>
            </a:r>
            <a:r>
              <a:rPr lang="es-ES" sz="3600" dirty="0">
                <a:solidFill>
                  <a:schemeClr val="bg1"/>
                </a:solidFill>
                <a:latin typeface="Arial" pitchFamily="34" charset="0"/>
                <a:cs typeface="Arial" pitchFamily="34" charset="0"/>
              </a:rPr>
              <a:t>otras, han de dialogar para analizar, diseñar, evaluar e implementar las acciones gubernamentales.</a:t>
            </a:r>
          </a:p>
        </p:txBody>
      </p:sp>
    </p:spTree>
    <p:extLst>
      <p:ext uri="{BB962C8B-B14F-4D97-AF65-F5344CB8AC3E}">
        <p14:creationId xmlns:p14="http://schemas.microsoft.com/office/powerpoint/2010/main" val="29564382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890666"/>
          </a:xfrm>
        </p:spPr>
        <p:txBody>
          <a:bodyPr>
            <a:normAutofit/>
          </a:bodyPr>
          <a:lstStyle/>
          <a:p>
            <a:r>
              <a:rPr lang="es-ES" dirty="0" smtClean="0">
                <a:solidFill>
                  <a:schemeClr val="bg1"/>
                </a:solidFill>
                <a:latin typeface="Arial" pitchFamily="34" charset="0"/>
                <a:cs typeface="Arial" pitchFamily="34" charset="0"/>
              </a:rPr>
              <a:t>¿Qué </a:t>
            </a:r>
            <a:r>
              <a:rPr lang="es-ES" dirty="0">
                <a:solidFill>
                  <a:schemeClr val="bg1"/>
                </a:solidFill>
                <a:latin typeface="Arial" pitchFamily="34" charset="0"/>
                <a:cs typeface="Arial" pitchFamily="34" charset="0"/>
              </a:rPr>
              <a:t>producen quienes nos gobiernan, para lograr qué resultados, a través de qué medios?</a:t>
            </a:r>
          </a:p>
        </p:txBody>
      </p:sp>
    </p:spTree>
    <p:extLst>
      <p:ext uri="{BB962C8B-B14F-4D97-AF65-F5344CB8AC3E}">
        <p14:creationId xmlns:p14="http://schemas.microsoft.com/office/powerpoint/2010/main" val="42625067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818658"/>
          </a:xfrm>
        </p:spPr>
        <p:txBody>
          <a:bodyPr/>
          <a:lstStyle/>
          <a:p>
            <a:r>
              <a:rPr lang="es-ES" dirty="0">
                <a:solidFill>
                  <a:schemeClr val="bg1"/>
                </a:solidFill>
                <a:latin typeface="Arial" pitchFamily="34" charset="0"/>
                <a:cs typeface="Arial" pitchFamily="34" charset="0"/>
              </a:rPr>
              <a:t>las políticas públicas se refieren a materias o sectores diversos: regulación, educación, desarrollo social, salud, seguridad pública, infraestructura, comunicaciones, energía</a:t>
            </a:r>
            <a:r>
              <a:rPr lang="es-ES" dirty="0" smtClean="0">
                <a:solidFill>
                  <a:schemeClr val="bg1"/>
                </a:solidFill>
                <a:latin typeface="Arial" pitchFamily="34" charset="0"/>
                <a:cs typeface="Arial" pitchFamily="34" charset="0"/>
              </a:rPr>
              <a:t>, cultura, </a:t>
            </a:r>
            <a:r>
              <a:rPr lang="es-ES" dirty="0">
                <a:solidFill>
                  <a:schemeClr val="bg1"/>
                </a:solidFill>
                <a:latin typeface="Arial" pitchFamily="34" charset="0"/>
                <a:cs typeface="Arial" pitchFamily="34" charset="0"/>
              </a:rPr>
              <a:t>agricultura, etc.</a:t>
            </a:r>
          </a:p>
        </p:txBody>
      </p:sp>
    </p:spTree>
    <p:extLst>
      <p:ext uri="{BB962C8B-B14F-4D97-AF65-F5344CB8AC3E}">
        <p14:creationId xmlns:p14="http://schemas.microsoft.com/office/powerpoint/2010/main" val="27880980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normAutofit fontScale="90000"/>
          </a:bodyPr>
          <a:lstStyle/>
          <a:p>
            <a:r>
              <a:rPr lang="es-ES" sz="3600" b="1" dirty="0">
                <a:solidFill>
                  <a:schemeClr val="bg1"/>
                </a:solidFill>
                <a:latin typeface="Arial" pitchFamily="34" charset="0"/>
                <a:cs typeface="Arial" pitchFamily="34" charset="0"/>
              </a:rPr>
              <a:t>Las principales áreas de análisis de las políticas públicas son</a:t>
            </a:r>
            <a:r>
              <a:rPr lang="es-ES" sz="3600" b="1" dirty="0" smtClean="0">
                <a:solidFill>
                  <a:schemeClr val="bg1"/>
                </a:solidFill>
                <a:latin typeface="Arial" pitchFamily="34" charset="0"/>
                <a:cs typeface="Arial" pitchFamily="34" charset="0"/>
              </a:rPr>
              <a:t>:</a:t>
            </a:r>
            <a:br>
              <a:rPr lang="es-ES" sz="3600" b="1" dirty="0" smtClean="0">
                <a:solidFill>
                  <a:schemeClr val="bg1"/>
                </a:solidFill>
                <a:latin typeface="Arial" pitchFamily="34" charset="0"/>
                <a:cs typeface="Arial" pitchFamily="34" charset="0"/>
              </a:rPr>
            </a:br>
            <a:r>
              <a:rPr lang="es-ES" sz="3200" b="1" dirty="0">
                <a:solidFill>
                  <a:schemeClr val="bg1"/>
                </a:solidFill>
                <a:latin typeface="Arial" pitchFamily="34" charset="0"/>
                <a:cs typeface="Arial" pitchFamily="34" charset="0"/>
              </a:rPr>
              <a:t/>
            </a:r>
            <a:br>
              <a:rPr lang="es-ES" sz="3200" b="1" dirty="0">
                <a:solidFill>
                  <a:schemeClr val="bg1"/>
                </a:solidFill>
                <a:latin typeface="Arial" pitchFamily="34" charset="0"/>
                <a:cs typeface="Arial" pitchFamily="34" charset="0"/>
              </a:rPr>
            </a:br>
            <a:r>
              <a:rPr lang="es-ES" sz="3600" b="1" dirty="0" smtClean="0">
                <a:solidFill>
                  <a:schemeClr val="bg1"/>
                </a:solidFill>
                <a:latin typeface="Arial" pitchFamily="34" charset="0"/>
                <a:cs typeface="Arial" pitchFamily="34" charset="0"/>
              </a:rPr>
              <a:t>- </a:t>
            </a:r>
            <a:r>
              <a:rPr lang="es-ES" sz="3600" dirty="0" smtClean="0">
                <a:solidFill>
                  <a:schemeClr val="bg1"/>
                </a:solidFill>
                <a:latin typeface="Arial" pitchFamily="34" charset="0"/>
                <a:cs typeface="Arial" pitchFamily="34" charset="0"/>
              </a:rPr>
              <a:t>Beneficios </a:t>
            </a:r>
            <a:r>
              <a:rPr lang="es-ES" sz="3600" dirty="0">
                <a:solidFill>
                  <a:schemeClr val="bg1"/>
                </a:solidFill>
                <a:latin typeface="Arial" pitchFamily="34" charset="0"/>
                <a:cs typeface="Arial" pitchFamily="34" charset="0"/>
              </a:rPr>
              <a:t>y repercusiones en la sociedad.</a:t>
            </a:r>
            <a:br>
              <a:rPr lang="es-ES" sz="3600" dirty="0">
                <a:solidFill>
                  <a:schemeClr val="bg1"/>
                </a:solidFill>
                <a:latin typeface="Arial" pitchFamily="34" charset="0"/>
                <a:cs typeface="Arial" pitchFamily="34" charset="0"/>
              </a:rPr>
            </a:br>
            <a:r>
              <a:rPr lang="es-ES" sz="3600" dirty="0" smtClean="0">
                <a:solidFill>
                  <a:schemeClr val="bg1"/>
                </a:solidFill>
                <a:latin typeface="Arial" pitchFamily="34" charset="0"/>
                <a:cs typeface="Arial" pitchFamily="34" charset="0"/>
              </a:rPr>
              <a:t>- Desarrollo </a:t>
            </a:r>
            <a:r>
              <a:rPr lang="es-ES" sz="3600" dirty="0">
                <a:solidFill>
                  <a:schemeClr val="bg1"/>
                </a:solidFill>
                <a:latin typeface="Arial" pitchFamily="34" charset="0"/>
                <a:cs typeface="Arial" pitchFamily="34" charset="0"/>
              </a:rPr>
              <a:t>social.</a:t>
            </a:r>
            <a:br>
              <a:rPr lang="es-ES" sz="3600" dirty="0">
                <a:solidFill>
                  <a:schemeClr val="bg1"/>
                </a:solidFill>
                <a:latin typeface="Arial" pitchFamily="34" charset="0"/>
                <a:cs typeface="Arial" pitchFamily="34" charset="0"/>
              </a:rPr>
            </a:br>
            <a:r>
              <a:rPr lang="es-ES" sz="3600" dirty="0" smtClean="0">
                <a:solidFill>
                  <a:schemeClr val="bg1"/>
                </a:solidFill>
                <a:latin typeface="Arial" pitchFamily="34" charset="0"/>
                <a:cs typeface="Arial" pitchFamily="34" charset="0"/>
              </a:rPr>
              <a:t>- La </a:t>
            </a:r>
            <a:r>
              <a:rPr lang="es-ES" sz="3600" dirty="0">
                <a:solidFill>
                  <a:schemeClr val="bg1"/>
                </a:solidFill>
                <a:latin typeface="Arial" pitchFamily="34" charset="0"/>
                <a:cs typeface="Arial" pitchFamily="34" charset="0"/>
              </a:rPr>
              <a:t>economía, la infraestructura y expansión de las vías generales de comunicación, de las telecomunicaciones, del desarrollo social, de la salud y de la seguridad pública, entre otras.</a:t>
            </a:r>
            <a:br>
              <a:rPr lang="es-ES" sz="3600" dirty="0">
                <a:solidFill>
                  <a:schemeClr val="bg1"/>
                </a:solidFill>
                <a:latin typeface="Arial" pitchFamily="34" charset="0"/>
                <a:cs typeface="Arial" pitchFamily="34" charset="0"/>
              </a:rPr>
            </a:br>
            <a:r>
              <a:rPr lang="es-ES" sz="3600" dirty="0" smtClean="0">
                <a:solidFill>
                  <a:schemeClr val="bg1"/>
                </a:solidFill>
                <a:latin typeface="Arial" pitchFamily="34" charset="0"/>
                <a:cs typeface="Arial" pitchFamily="34" charset="0"/>
              </a:rPr>
              <a:t>- Los </a:t>
            </a:r>
            <a:r>
              <a:rPr lang="es-ES" sz="3600" dirty="0">
                <a:solidFill>
                  <a:schemeClr val="bg1"/>
                </a:solidFill>
                <a:latin typeface="Arial" pitchFamily="34" charset="0"/>
                <a:cs typeface="Arial" pitchFamily="34" charset="0"/>
              </a:rPr>
              <a:t>planes de desarrollos anuales, quinquenales, etc.</a:t>
            </a:r>
            <a:br>
              <a:rPr lang="es-ES" sz="3600" dirty="0">
                <a:solidFill>
                  <a:schemeClr val="bg1"/>
                </a:solidFill>
                <a:latin typeface="Arial" pitchFamily="34" charset="0"/>
                <a:cs typeface="Arial" pitchFamily="34" charset="0"/>
              </a:rPr>
            </a:br>
            <a:endParaRPr lang="es-ES" sz="36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572385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Políticas públicas">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Políticas públicas</Template>
  <TotalTime>5</TotalTime>
  <Words>584</Words>
  <Application>Microsoft Office PowerPoint</Application>
  <PresentationFormat>Presentación en pantalla (4:3)</PresentationFormat>
  <Paragraphs>41</Paragraphs>
  <Slides>19</Slides>
  <Notes>19</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Políticas públicas</vt:lpstr>
      <vt:lpstr>Las políticas públicas, políticas culturales</vt:lpstr>
      <vt:lpstr>¿Qué son las políticas públicas?</vt:lpstr>
      <vt:lpstr>una política pública  “es todo lo que los gobiernos deciden hacer o no hacer”  Dye 2008 </vt:lpstr>
      <vt:lpstr>“en suma: a) el diseño de una acción colectiva intencional, b) el curso que efectivamente toma la acción como resultado de las muchas decisiones e interacciones que comporta y, en consecuencia, c) los hechos reales que la acción colectiva produce”  Aguilar Villanueva  1996</vt:lpstr>
      <vt:lpstr>“una política pública es un curso de acción o de inacción gubernamental, en respuesta a problemas públicos. [Las políticas públicas] reflejan no sólo los valores más importantes de una sociedad, sino que también el conflicto entre valores. Las políticas dejan de manifiesto a cuál de los muchos diferentes valores, se le asigna la más alta prioridad en una determinada decisión”  Kraft y Furlong  2006</vt:lpstr>
      <vt:lpstr>Las políticas públicas, son un cambio de abordaje interdisciplinario. Allí la ciencia política, la administración pública, el derecho, la economía, la sociología, la comunicación, el trabajo social, la ingeniería, la psicología, la cultura, entre otras, han de dialogar para analizar, diseñar, evaluar e implementar las acciones gubernamentales.</vt:lpstr>
      <vt:lpstr>¿Qué producen quienes nos gobiernan, para lograr qué resultados, a través de qué medios?</vt:lpstr>
      <vt:lpstr>las políticas públicas se refieren a materias o sectores diversos: regulación, educación, desarrollo social, salud, seguridad pública, infraestructura, comunicaciones, energía, cultura, agricultura, etc.</vt:lpstr>
      <vt:lpstr>Las principales áreas de análisis de las políticas públicas son:  - Beneficios y repercusiones en la sociedad. - Desarrollo social. - La economía, la infraestructura y expansión de las vías generales de comunicación, de las telecomunicaciones, del desarrollo social, de la salud y de la seguridad pública, entre otras. - Los planes de desarrollos anuales, quinquenales, etc. </vt:lpstr>
      <vt:lpstr>Las principales áreas de análisis …(cont) - Los presupuestos anuales de los estados y las administraciones autonómicas y municipales - La administración pública o sistema burocrático y sus planificaciones - Los tratados internacionales y las declaraciones de principios de los estados individuales o unidos en agrupaciones regionales: Naciones Unidas, América Latina, Unión Europea, etc., con énfasis en la cohesión social y la gobernabilidad para desarrollos integrales o totales. </vt:lpstr>
      <vt:lpstr>Para lograr éxitos, la política debe basarse en:  La comprensión de la situación histórica, las tendencias de su desarrollo, para seleccionar  el enfoque táctico correcto  en correspondencia con los objetivos políticos estratégicos.  La capacidad para, sobre la base del conocimiento de la situación histórica, formular las tareas y objetivos más apremiantes e inmediatos.  La posibilidad de poder vincular los resultados de la comprensión de la táctica y los objetivos con la actividad práctica del sujeto político.</vt:lpstr>
      <vt:lpstr>Entonces dentro de las políticas públicas encontramos las   políticas culturales… </vt:lpstr>
      <vt:lpstr>El Estado a través de la política cultural utiliza los aparatos a su disposición como vehículos de promoción de una determinada actitud y valores éticos y estéticos en la población y de un determinado consumo cultural.. </vt:lpstr>
      <vt:lpstr>Política cultural “un conjunto de principios operativos, de prácticas y de procedimientos de gestión administrativa y financiera que deben servir de base a la acción cultural del Estado”.   Conferencia de Mónaco 1967, UNESCO</vt:lpstr>
      <vt:lpstr>"… El conjunto de medios movilizados y acciones orientadas a la consecución de fines, determinados estos y ejercidas aquellas por las instancias de la comunidad (personas, grupos e instituciones) que por su posición dominante tienen una especial capacidad  de intervención en la vida cultural de la misma"   Jose Vidal- Beneyto, Hacia una fundamentación teórica de la política cultural, 1981</vt:lpstr>
      <vt:lpstr>“la política cultural se define como la manera en que se reconoce y favorece, mediante un conjunto de medidas, la organización y el desarrollo económico y social, el movimiento creador de cada miembro de la sociedad y de la sociedad entera. De ello se deduce que la política cultural es un asunto de todos, de cada individuo, de cada país. Abarca  todos los aspectos de la vida nacional“ Conferencia Mundial de la UNESCO (MUNDIACULT), sobre Políticas Culturales, democracia y participación (1982, informe final)</vt:lpstr>
      <vt:lpstr>“No hay política cultural posible sin política de los aparatos ( o frente a los aparatos difusivos), como no hay política comunicacional sin una política cultural , esto es, sin una política de los contenidos y, más aún, sin una política para restituir el diálogo comunitario…” Oswaldo Capriles, Comunicación alternativa y política de comunicación, 1982.</vt:lpstr>
      <vt:lpstr>“el conjunto de intervenciones realizadas por el Estado, las instituciones civiles y los grupos comunitarios organizados a fin de orientar el desarrollo simbólico, satisfacer necesidades culturales de la población y obtener consenso para un tipo de orden o transformación social”  Néstor García Canclini y un grupo de investigadores latinoamericanos, Políticas culturales en América Latina, 1987.</vt:lpstr>
      <vt:lpstr>!Gracias!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políticas públicas, políticas culturales</dc:title>
  <dc:creator>Maria de los Angeles MdAB. Alvarez Beovides</dc:creator>
  <cp:lastModifiedBy>Maria de los Angeles MdAB. Alvarez Beovides</cp:lastModifiedBy>
  <cp:revision>2</cp:revision>
  <dcterms:created xsi:type="dcterms:W3CDTF">2015-01-28T18:40:08Z</dcterms:created>
  <dcterms:modified xsi:type="dcterms:W3CDTF">2015-01-28T18:45:33Z</dcterms:modified>
</cp:coreProperties>
</file>